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1" r:id="rId3"/>
    <p:sldId id="304" r:id="rId4"/>
    <p:sldId id="303" r:id="rId5"/>
    <p:sldId id="260" r:id="rId6"/>
    <p:sldId id="302" r:id="rId7"/>
    <p:sldId id="274" r:id="rId8"/>
    <p:sldId id="298" r:id="rId9"/>
    <p:sldId id="306" r:id="rId10"/>
    <p:sldId id="299" r:id="rId11"/>
    <p:sldId id="300" r:id="rId12"/>
    <p:sldId id="301" r:id="rId13"/>
    <p:sldId id="269" r:id="rId14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0" autoAdjust="0"/>
    <p:restoredTop sz="94629" autoAdjust="0"/>
  </p:normalViewPr>
  <p:slideViewPr>
    <p:cSldViewPr snapToGrid="0">
      <p:cViewPr varScale="1">
        <p:scale>
          <a:sx n="84" d="100"/>
          <a:sy n="84" d="100"/>
        </p:scale>
        <p:origin x="-485" y="-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7FCDF7-24E0-48FF-91FF-DACBCBB0CC77}" type="datetimeFigureOut">
              <a:rPr lang="ru-RU" smtClean="0"/>
              <a:t>17.04.2018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A7C7DB-AD0F-42D8-B403-E90CA1C1A9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5607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466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3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48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3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342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548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3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3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A7C7DB-AD0F-42D8-B403-E90CA1C1A9E4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6383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C43F-8FE5-4837-A4B6-A9EDC76B85FB}" type="datetime1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434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09D3-7A6F-42A4-B9D2-AA4A3EE9243F}" type="datetime1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950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D21C7-BF27-4B24-A87B-6EFE18F84169}" type="datetime1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033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F6A0D-E795-44EC-A119-9F3BC652AFB4}" type="datetime1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6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5DAB1-2235-49BA-A73C-B97217664D18}" type="datetime1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909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7859-3B6E-48D1-AC56-F958592E3033}" type="datetime1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743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628B8-7B3C-4B28-B5BA-09DF2B451A44}" type="datetime1">
              <a:rPr lang="ru-RU" smtClean="0"/>
              <a:t>17.04.2018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8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FF80-A3E9-44E5-89D0-2830634AE82F}" type="datetime1">
              <a:rPr lang="ru-RU" smtClean="0"/>
              <a:t>17.04.2018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23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890E3-C236-442D-BB7F-58490BDA77E4}" type="datetime1">
              <a:rPr lang="ru-RU" smtClean="0"/>
              <a:t>17.04.2018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44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04A98-FABF-4728-B658-03E64FF15E4E}" type="datetime1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4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B34E0-A6FE-4A13-AAD4-F42D2B4B8076}" type="datetime1">
              <a:rPr lang="ru-RU" smtClean="0"/>
              <a:t>17.04.2018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930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127A10-2055-458C-8046-55DE0AE55475}" type="datetime1">
              <a:rPr lang="ru-RU" smtClean="0"/>
              <a:t>17.04.2018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94A5F-A02C-4957-A1DF-510B2E4D75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12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ivanov@ac.gov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2086" y="1687286"/>
            <a:ext cx="10107827" cy="2320499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2"/>
                </a:solidFill>
              </a:rPr>
              <a:t>Универсальная система </a:t>
            </a:r>
            <a:r>
              <a:rPr lang="ru-RU" sz="3200" dirty="0">
                <a:solidFill>
                  <a:schemeClr val="tx2"/>
                </a:solidFill>
              </a:rPr>
              <a:t>оплаты </a:t>
            </a:r>
            <a:r>
              <a:rPr lang="ru-RU" sz="3200" dirty="0" smtClean="0">
                <a:solidFill>
                  <a:schemeClr val="tx2"/>
                </a:solidFill>
              </a:rPr>
              <a:t>услуг </a:t>
            </a:r>
            <a:r>
              <a:rPr lang="ru-RU" sz="3200" dirty="0">
                <a:solidFill>
                  <a:schemeClr val="tx2"/>
                </a:solidFill>
              </a:rPr>
              <a:t>пассажирского транспорта общего пользования на территории Российской </a:t>
            </a:r>
            <a:r>
              <a:rPr lang="ru-RU" sz="3200" dirty="0" smtClean="0">
                <a:solidFill>
                  <a:schemeClr val="tx2"/>
                </a:solidFill>
              </a:rPr>
              <a:t>Федерации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57492" y="5716862"/>
            <a:ext cx="9144000" cy="7982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Санкт-Петербург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2018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2" y="0"/>
            <a:ext cx="3374572" cy="168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54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845" y="123889"/>
            <a:ext cx="10515600" cy="744447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Пилотные зоны УСО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1" name="Shape 160"/>
          <p:cNvSpPr/>
          <p:nvPr/>
        </p:nvSpPr>
        <p:spPr>
          <a:xfrm>
            <a:off x="769546" y="1605190"/>
            <a:ext cx="5401826" cy="3185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Autofit/>
          </a:bodyPr>
          <a:lstStyle/>
          <a:p>
            <a:pPr marL="342900" lvl="0" indent="-342900">
              <a:lnSpc>
                <a:spcPct val="110000"/>
              </a:lnSpc>
              <a:spcBef>
                <a:spcPts val="333"/>
              </a:spcBef>
              <a:buSzPct val="145000"/>
              <a:buFont typeface="Wingdings" panose="05000000000000000000" pitchFamily="2" charset="2"/>
              <a:buChar char="ü"/>
              <a:defRPr sz="1400" b="0"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Население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–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малые,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средние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и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крупные (более 250 тыс. человек) населенные пункты;</a:t>
            </a:r>
          </a:p>
          <a:p>
            <a:pPr marL="342900" lvl="0" indent="-342900">
              <a:lnSpc>
                <a:spcPct val="110000"/>
              </a:lnSpc>
              <a:spcBef>
                <a:spcPts val="333"/>
              </a:spcBef>
              <a:buSzPct val="145000"/>
              <a:buFont typeface="Wingdings" panose="05000000000000000000" pitchFamily="2" charset="2"/>
              <a:buChar char="ü"/>
              <a:defRPr sz="1400" b="0"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Наличие крупных перевозчиков;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  <a:p>
            <a:pPr marL="342900" lvl="0" indent="-342900">
              <a:lnSpc>
                <a:spcPct val="110000"/>
              </a:lnSpc>
              <a:spcBef>
                <a:spcPts val="333"/>
              </a:spcBef>
              <a:buSzPct val="145000"/>
              <a:buFont typeface="Wingdings" panose="05000000000000000000" pitchFamily="2" charset="2"/>
              <a:buChar char="ü"/>
              <a:defRPr sz="1400" b="0"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Уровень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автоматизации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территории;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  <a:p>
            <a:pPr marL="342900" lvl="0" indent="-342900">
              <a:lnSpc>
                <a:spcPct val="110000"/>
              </a:lnSpc>
              <a:spcBef>
                <a:spcPts val="333"/>
              </a:spcBef>
              <a:buSzPct val="145000"/>
              <a:buFont typeface="Wingdings" panose="05000000000000000000" pitchFamily="2" charset="2"/>
              <a:buChar char="ü"/>
              <a:defRPr sz="1400" b="0"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Количество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различных видов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транспорта;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  <a:p>
            <a:pPr marL="342900" lvl="0" indent="-342900">
              <a:lnSpc>
                <a:spcPct val="110000"/>
              </a:lnSpc>
              <a:spcBef>
                <a:spcPts val="333"/>
              </a:spcBef>
              <a:buSzPct val="145000"/>
              <a:buFont typeface="Wingdings" panose="05000000000000000000" pitchFamily="2" charset="2"/>
              <a:buChar char="ü"/>
              <a:defRPr sz="1400" b="0"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Среднее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количество пересадок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пассажира;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  <a:p>
            <a:pPr marL="342900" lvl="0" indent="-342900">
              <a:lnSpc>
                <a:spcPct val="110000"/>
              </a:lnSpc>
              <a:spcBef>
                <a:spcPts val="333"/>
              </a:spcBef>
              <a:buSzPct val="145000"/>
              <a:buFont typeface="Wingdings" panose="05000000000000000000" pitchFamily="2" charset="2"/>
              <a:buChar char="ü"/>
              <a:defRPr sz="1400" b="0"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Внутри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муниципальные и межмуниципальные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перевозки.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" name="Shape 165"/>
          <p:cNvSpPr/>
          <p:nvPr/>
        </p:nvSpPr>
        <p:spPr>
          <a:xfrm>
            <a:off x="145807" y="1110657"/>
            <a:ext cx="2571153" cy="4917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33858" tIns="33858" rIns="33858" bIns="33858">
            <a:noAutofit/>
          </a:bodyPr>
          <a:lstStyle>
            <a:lvl1pPr algn="l">
              <a:defRPr sz="2000"/>
            </a:lvl1pPr>
          </a:lstStyle>
          <a:p>
            <a:pPr algn="ctr"/>
            <a:r>
              <a:rPr lang="ru-RU" sz="2400" dirty="0" smtClean="0">
                <a:solidFill>
                  <a:schemeClr val="tx2"/>
                </a:solidFill>
                <a:latin typeface="+mj-lt"/>
              </a:rPr>
              <a:t>Параметры:</a:t>
            </a:r>
            <a:endParaRPr sz="2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1012961" y="5694947"/>
            <a:ext cx="10617063" cy="1017724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Отбор пилотных зон для внедрения УСО ведется в настоящее время.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4799" y="2878052"/>
            <a:ext cx="431689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33"/>
              </a:spcBef>
              <a:buSzPct val="145000"/>
              <a:defRPr sz="1400" b="0"/>
            </a:pPr>
            <a:r>
              <a:rPr lang="ru-RU" sz="1600" dirty="0">
                <a:solidFill>
                  <a:schemeClr val="tx2"/>
                </a:solidFill>
                <a:latin typeface="+mj-lt"/>
                <a:sym typeface="Helvetica Neue Medium"/>
              </a:rPr>
              <a:t>Крупный или средний населенный пункт с </a:t>
            </a:r>
            <a:r>
              <a:rPr lang="ru-RU" sz="1600" dirty="0" err="1">
                <a:solidFill>
                  <a:schemeClr val="tx2"/>
                </a:solidFill>
                <a:latin typeface="+mj-lt"/>
                <a:sym typeface="Helvetica Neue Medium"/>
              </a:rPr>
              <a:t>мультимодальными</a:t>
            </a:r>
            <a:r>
              <a:rPr lang="ru-RU" sz="1600" dirty="0">
                <a:solidFill>
                  <a:schemeClr val="tx2"/>
                </a:solidFill>
                <a:latin typeface="+mj-lt"/>
                <a:sym typeface="Helvetica Neue Medium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+mj-lt"/>
                <a:sym typeface="Helvetica Neue Medium"/>
              </a:rPr>
              <a:t>внутримуниципальными</a:t>
            </a:r>
            <a:r>
              <a:rPr lang="ru-RU" sz="1600" dirty="0">
                <a:solidFill>
                  <a:schemeClr val="tx2"/>
                </a:solidFill>
                <a:latin typeface="+mj-lt"/>
                <a:sym typeface="Helvetica Neue Medium"/>
              </a:rPr>
              <a:t> перевозками, наличием крупного перевозчика и решениями по автоматизации.</a:t>
            </a:r>
            <a:endParaRPr lang="ru-RU"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584799" y="1605503"/>
            <a:ext cx="4316894" cy="1162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Bef>
                <a:spcPts val="333"/>
              </a:spcBef>
              <a:buSzPct val="145000"/>
              <a:defRPr sz="1400" b="0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Крупный или средний населенный пункт с </a:t>
            </a:r>
            <a:r>
              <a:rPr lang="ru-RU" sz="1600" dirty="0" err="1">
                <a:solidFill>
                  <a:schemeClr val="tx2"/>
                </a:solidFill>
                <a:latin typeface="+mj-lt"/>
              </a:rPr>
              <a:t>мультимодальными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sz="1600" dirty="0" err="1">
                <a:solidFill>
                  <a:schemeClr val="tx2"/>
                </a:solidFill>
                <a:latin typeface="+mj-lt"/>
              </a:rPr>
              <a:t>внутримуниципальными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 перевозками, наличием крупного перевозчика и без решений по автоматизации.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84799" y="4160126"/>
            <a:ext cx="4316894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0000"/>
              </a:lnSpc>
              <a:spcBef>
                <a:spcPts val="333"/>
              </a:spcBef>
              <a:buSzPct val="145000"/>
              <a:defRPr sz="1400" b="0"/>
            </a:pPr>
            <a:r>
              <a:rPr lang="ru-RU" sz="1600" dirty="0">
                <a:solidFill>
                  <a:schemeClr val="tx2"/>
                </a:solidFill>
                <a:latin typeface="+mj-lt"/>
              </a:rPr>
              <a:t>Средний и ряд малых населенных пунктов с одномодальными межмуниципальными перевозками, без решений по автоматизации.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7287660" y="1774031"/>
            <a:ext cx="247650" cy="3046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912769" y="1650048"/>
            <a:ext cx="498714" cy="333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1.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8" name="Равнобедренный треугольник 27"/>
          <p:cNvSpPr/>
          <p:nvPr/>
        </p:nvSpPr>
        <p:spPr>
          <a:xfrm rot="10800000">
            <a:off x="7287653" y="1983423"/>
            <a:ext cx="132321" cy="90488"/>
          </a:xfrm>
          <a:prstGeom prst="triangle">
            <a:avLst>
              <a:gd name="adj" fmla="val 10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7296151" y="3062882"/>
            <a:ext cx="247650" cy="3046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921260" y="2938899"/>
            <a:ext cx="498714" cy="333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2.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1" name="Равнобедренный треугольник 30"/>
          <p:cNvSpPr/>
          <p:nvPr/>
        </p:nvSpPr>
        <p:spPr>
          <a:xfrm rot="10800000">
            <a:off x="7296144" y="3272274"/>
            <a:ext cx="132321" cy="90488"/>
          </a:xfrm>
          <a:prstGeom prst="triangle">
            <a:avLst>
              <a:gd name="adj" fmla="val 10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7332645" y="4307624"/>
            <a:ext cx="247650" cy="30464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6957754" y="4183641"/>
            <a:ext cx="498714" cy="333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/>
                </a:solidFill>
              </a:rPr>
              <a:t>3.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4" name="Равнобедренный треугольник 33"/>
          <p:cNvSpPr/>
          <p:nvPr/>
        </p:nvSpPr>
        <p:spPr>
          <a:xfrm rot="10800000">
            <a:off x="7332638" y="4517016"/>
            <a:ext cx="132321" cy="90488"/>
          </a:xfrm>
          <a:prstGeom prst="triangle">
            <a:avLst>
              <a:gd name="adj" fmla="val 10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авая круглая скобка 12"/>
          <p:cNvSpPr/>
          <p:nvPr/>
        </p:nvSpPr>
        <p:spPr>
          <a:xfrm>
            <a:off x="6142796" y="1575726"/>
            <a:ext cx="116587" cy="3031779"/>
          </a:xfrm>
          <a:prstGeom prst="rightBracket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Shape 151"/>
          <p:cNvSpPr/>
          <p:nvPr/>
        </p:nvSpPr>
        <p:spPr>
          <a:xfrm>
            <a:off x="6406257" y="1712999"/>
            <a:ext cx="385582" cy="235308"/>
          </a:xfrm>
          <a:prstGeom prst="rightArrow">
            <a:avLst>
              <a:gd name="adj1" fmla="val 43229"/>
              <a:gd name="adj2" fmla="val 100495"/>
            </a:avLst>
          </a:prstGeom>
          <a:solidFill>
            <a:srgbClr val="BECEE5"/>
          </a:solidFill>
          <a:ln w="12700">
            <a:miter lim="400000"/>
          </a:ln>
        </p:spPr>
        <p:txBody>
          <a:bodyPr lIns="33858" tIns="33858" rIns="33858" bIns="33858" anchor="ctr"/>
          <a:lstStyle/>
          <a:p>
            <a:pPr>
              <a:defRPr sz="2200" b="0">
                <a:solidFill>
                  <a:srgbClr val="B5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7" name="Shape 151"/>
          <p:cNvSpPr/>
          <p:nvPr/>
        </p:nvSpPr>
        <p:spPr>
          <a:xfrm>
            <a:off x="6415851" y="2987932"/>
            <a:ext cx="385582" cy="235308"/>
          </a:xfrm>
          <a:prstGeom prst="rightArrow">
            <a:avLst>
              <a:gd name="adj1" fmla="val 43229"/>
              <a:gd name="adj2" fmla="val 100495"/>
            </a:avLst>
          </a:prstGeom>
          <a:solidFill>
            <a:srgbClr val="BECEE5"/>
          </a:solidFill>
          <a:ln w="12700">
            <a:miter lim="400000"/>
          </a:ln>
        </p:spPr>
        <p:txBody>
          <a:bodyPr lIns="33858" tIns="33858" rIns="33858" bIns="33858" anchor="ctr"/>
          <a:lstStyle/>
          <a:p>
            <a:pPr>
              <a:defRPr sz="2200" b="0">
                <a:solidFill>
                  <a:srgbClr val="B5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  <p:sp>
        <p:nvSpPr>
          <p:cNvPr id="38" name="Shape 151"/>
          <p:cNvSpPr/>
          <p:nvPr/>
        </p:nvSpPr>
        <p:spPr>
          <a:xfrm>
            <a:off x="6406257" y="4224637"/>
            <a:ext cx="385582" cy="235308"/>
          </a:xfrm>
          <a:prstGeom prst="rightArrow">
            <a:avLst>
              <a:gd name="adj1" fmla="val 43229"/>
              <a:gd name="adj2" fmla="val 100495"/>
            </a:avLst>
          </a:prstGeom>
          <a:solidFill>
            <a:srgbClr val="BECEE5"/>
          </a:solidFill>
          <a:ln w="12700">
            <a:miter lim="400000"/>
          </a:ln>
        </p:spPr>
        <p:txBody>
          <a:bodyPr lIns="33858" tIns="33858" rIns="33858" bIns="33858" anchor="ctr"/>
          <a:lstStyle/>
          <a:p>
            <a:pPr>
              <a:defRPr sz="2200" b="0">
                <a:solidFill>
                  <a:srgbClr val="B5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8280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2018 — Утверждение технических требований (стандартов) к создаваемым  на территориях информационным системам оплаты услуг пассажирского транспорта общего пользования…"/>
          <p:cNvSpPr txBox="1">
            <a:spLocks noGrp="1"/>
          </p:cNvSpPr>
          <p:nvPr>
            <p:ph type="body" idx="1"/>
          </p:nvPr>
        </p:nvSpPr>
        <p:spPr>
          <a:xfrm>
            <a:off x="987425" y="5628363"/>
            <a:ext cx="10128250" cy="1384995"/>
          </a:xfrm>
        </p:spPr>
        <p:txBody>
          <a:bodyPr wrap="square">
            <a:spAutoFit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Проработана финансовая модель внедрения УСО в регионах (ГЧП,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концессия)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 </a:t>
            </a:r>
          </a:p>
          <a:p>
            <a:pPr marL="0" indent="0">
              <a:spcBef>
                <a:spcPts val="1800"/>
              </a:spcBef>
              <a:buNone/>
            </a:pP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81608" y="601578"/>
            <a:ext cx="10515600" cy="546215"/>
          </a:xfrm>
        </p:spPr>
        <p:txBody>
          <a:bodyPr>
            <a:normAutofit/>
          </a:bodyPr>
          <a:lstStyle/>
          <a:p>
            <a:pPr algn="ctr"/>
            <a:r>
              <a:rPr lang="ru-RU" sz="3200" dirty="0"/>
              <a:t>Планируемые результаты пилотных проектов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37004" y="1216568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37002" y="3581254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37004" y="4705442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286714" y="1222722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286714" y="2065304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286715" y="3208673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37003" y="5617926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37004" y="2062063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l="40076" t="31369" r="55919" b="60123"/>
          <a:stretch/>
        </p:blipFill>
        <p:spPr bwMode="auto">
          <a:xfrm>
            <a:off x="6286715" y="4355284"/>
            <a:ext cx="262033" cy="372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987425" y="1227158"/>
            <a:ext cx="4784725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Разработаны территориальные нормативно-правовые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документы</a:t>
            </a:r>
          </a:p>
          <a:p>
            <a:pPr>
              <a:spcBef>
                <a:spcPts val="18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Создана правоприменительная практика и методические рекомендации для регионов по разработке локальных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нормативных правовых актов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Подготовлены поправки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в федеральную нормативную правовую базу </a:t>
            </a: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(220-ФЗ и отраслевые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 нормативные правовые акты)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Конкретизированы </a:t>
            </a: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функциональные требования к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системе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634913" y="1228004"/>
            <a:ext cx="5024623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8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Проработаны форматы и требования взаимодействия с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системой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Смоделирован </a:t>
            </a: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комплекс программно-аппаратных решений, как основа федерального сегмента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УСО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Утверждена схема развёртывания и  взаимодействия программного обеспечения на всех уровнях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УСО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>
              <a:spcBef>
                <a:spcPts val="1800"/>
              </a:spcBef>
            </a:pPr>
            <a:r>
              <a:rPr lang="ru-RU" altLang="ru-RU" sz="20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Утверждены методики запуска и поддержки системы в </a:t>
            </a: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регионах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58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57409" y="139495"/>
            <a:ext cx="10515600" cy="1077245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Экспертное сообщество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76936" y="1289472"/>
            <a:ext cx="92831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800"/>
              </a:spcBef>
            </a:pPr>
            <a:r>
              <a:rPr lang="ru-RU" altLang="ru-RU" sz="20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	На базе Аналитического центра при Правительстве Российской Федерации создается отраслевое экспертное сообщество, которое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 объединяет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представителей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власти, инвесторов, перевозчиков, разработчиков интеллектуальных транспортных  решений, экспертов, лидеров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мнений и представителей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СМИ </a:t>
            </a:r>
            <a:endParaRPr lang="ru-RU" sz="2000" dirty="0">
              <a:solidFill>
                <a:schemeClr val="tx2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endParaRPr lang="ru-RU" sz="2000" dirty="0" smtClean="0">
              <a:solidFill>
                <a:schemeClr val="tx2"/>
              </a:solidFill>
              <a:latin typeface="+mj-lt"/>
            </a:endParaRPr>
          </a:p>
          <a:p>
            <a:pPr algn="just">
              <a:spcBef>
                <a:spcPts val="1200"/>
              </a:spcBef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	20-21 июня в Аналитическом  центре состоится </a:t>
            </a:r>
            <a:r>
              <a:rPr lang="ru-RU" sz="2000" b="1" dirty="0" smtClean="0">
                <a:solidFill>
                  <a:schemeClr val="tx2"/>
                </a:solidFill>
                <a:latin typeface="+mj-lt"/>
              </a:rPr>
              <a:t>конференция «Интеллектуальные транспортные системы»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, на которой будут подробно обсуждаться вопросы УСО: концепция, архитектура, функциональные требования, технические и программные компоненты, стандарты информационного и технического взаимодействия, этапы внедрения и др. </a:t>
            </a:r>
            <a:endParaRPr lang="ru-RU" altLang="ru-RU" sz="20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</p:txBody>
      </p:sp>
      <p:sp>
        <p:nvSpPr>
          <p:cNvPr id="21" name="Заголовок 1"/>
          <p:cNvSpPr txBox="1">
            <a:spLocks/>
          </p:cNvSpPr>
          <p:nvPr/>
        </p:nvSpPr>
        <p:spPr>
          <a:xfrm rot="10800000" flipV="1">
            <a:off x="3445200" y="3789040"/>
            <a:ext cx="4686299" cy="27026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endParaRPr lang="ru-RU" sz="1800" dirty="0">
              <a:solidFill>
                <a:schemeClr val="tx2"/>
              </a:solidFill>
              <a:ea typeface="+mn-ea"/>
              <a:cs typeface="+mn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99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1524000" y="1604218"/>
            <a:ext cx="9144000" cy="1491915"/>
          </a:xfrm>
        </p:spPr>
        <p:txBody>
          <a:bodyPr>
            <a:normAutofit/>
          </a:bodyPr>
          <a:lstStyle/>
          <a:p>
            <a:r>
              <a:rPr lang="ru-RU" sz="6600" dirty="0">
                <a:solidFill>
                  <a:schemeClr val="tx2"/>
                </a:solidFill>
                <a:ea typeface="+mn-ea"/>
                <a:cs typeface="+mn-cs"/>
              </a:rPr>
              <a:t>Спасибо за внимание!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 rot="10800000" flipV="1">
            <a:off x="3727935" y="3818021"/>
            <a:ext cx="4686299" cy="22459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dirty="0">
                <a:solidFill>
                  <a:schemeClr val="tx2"/>
                </a:solidFill>
                <a:ea typeface="+mn-ea"/>
                <a:cs typeface="+mn-cs"/>
              </a:rPr>
              <a:t>Иванов Игорь Алексеевич</a:t>
            </a:r>
          </a:p>
          <a:p>
            <a:r>
              <a:rPr lang="ru-RU" sz="2400" dirty="0">
                <a:solidFill>
                  <a:schemeClr val="tx2"/>
                </a:solidFill>
                <a:ea typeface="+mn-ea"/>
                <a:cs typeface="+mn-cs"/>
              </a:rPr>
              <a:t>Советник руководителя Аналитического центра при Правительстве Российской Федерации</a:t>
            </a:r>
          </a:p>
          <a:p>
            <a:r>
              <a:rPr lang="en-US" sz="2400" dirty="0">
                <a:solidFill>
                  <a:schemeClr val="tx2"/>
                </a:solidFill>
                <a:ea typeface="+mn-ea"/>
                <a:cs typeface="+mn-cs"/>
                <a:hlinkClick r:id="rId2"/>
              </a:rPr>
              <a:t>ivanov@ac.gov.ru</a:t>
            </a:r>
            <a:endParaRPr lang="en-US" sz="2400" dirty="0">
              <a:solidFill>
                <a:schemeClr val="tx2"/>
              </a:solidFill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+7 985 204 04 </a:t>
            </a:r>
            <a:r>
              <a:rPr lang="en-US" sz="2400" dirty="0" smtClean="0">
                <a:solidFill>
                  <a:schemeClr val="tx2"/>
                </a:solidFill>
                <a:ea typeface="+mn-ea"/>
                <a:cs typeface="+mn-cs"/>
              </a:rPr>
              <a:t>16</a:t>
            </a:r>
            <a:endParaRPr lang="ru-RU" sz="2400" dirty="0" smtClean="0">
              <a:solidFill>
                <a:schemeClr val="tx2"/>
              </a:solidFill>
              <a:ea typeface="+mn-ea"/>
              <a:cs typeface="+mn-cs"/>
            </a:endParaRPr>
          </a:p>
          <a:p>
            <a:r>
              <a:rPr lang="en-US" sz="2400" dirty="0">
                <a:solidFill>
                  <a:schemeClr val="tx2"/>
                </a:solidFill>
                <a:ea typeface="+mn-ea"/>
                <a:cs typeface="+mn-cs"/>
              </a:rPr>
              <a:t>ac.gov.ru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82" y="0"/>
            <a:ext cx="3374572" cy="168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0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608" y="1442950"/>
            <a:ext cx="10844648" cy="49133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Аналитический центр при Правительстве Российской Федерации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по заказу </a:t>
            </a: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Министерства транспорта РФ </a:t>
            </a:r>
            <a:r>
              <a:rPr lang="ru-RU" sz="2200" dirty="0">
                <a:solidFill>
                  <a:schemeClr val="tx2"/>
                </a:solidFill>
                <a:latin typeface="+mj-lt"/>
              </a:rPr>
              <a:t>разработал: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 smtClean="0">
              <a:solidFill>
                <a:schemeClr val="tx2"/>
              </a:solidFill>
              <a:latin typeface="+mj-lt"/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Концепцию универсальной системы оплаты (УСО) на городском пассажирском транспорте общего пользования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Нормативно-правовые акты, принятие которых необходимо для реализации УСО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Проект изменений в Федеральный закон от 13 июля 2015 года №</a:t>
            </a:r>
            <a:r>
              <a:rPr lang="ru-RU" sz="2200" dirty="0">
                <a:solidFill>
                  <a:schemeClr val="tx2"/>
                </a:solidFill>
                <a:latin typeface="+mj-lt"/>
              </a:rPr>
              <a:t> </a:t>
            </a:r>
            <a:r>
              <a:rPr lang="ru-RU" altLang="ru-RU" sz="2200" dirty="0" smtClean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220-ФЗ 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П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еречень требований к информационным системам общественного транспорта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 smtClean="0">
              <a:solidFill>
                <a:schemeClr val="tx2"/>
              </a:solidFill>
              <a:latin typeface="+mj-lt"/>
            </a:endParaRP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Прорабатывается методология внедрения УСО на территории Российской Федерации.</a:t>
            </a: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 smtClean="0">
              <a:solidFill>
                <a:schemeClr val="tx2"/>
              </a:solidFill>
              <a:latin typeface="+mj-lt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</a:pPr>
            <a:endParaRPr lang="ru-RU" sz="2200" dirty="0" smtClean="0">
              <a:solidFill>
                <a:schemeClr val="tx2"/>
              </a:solidFill>
              <a:latin typeface="+mj-lt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</a:pPr>
            <a:endParaRPr lang="ru-RU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81608" y="185291"/>
            <a:ext cx="1131039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Разработка концепции УСО</a:t>
            </a:r>
            <a:endParaRPr lang="ru-RU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9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811" y="810126"/>
            <a:ext cx="10916651" cy="539014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000" b="1" dirty="0" smtClean="0">
              <a:solidFill>
                <a:schemeClr val="tx2"/>
              </a:solidFill>
              <a:latin typeface="+mj-lt"/>
            </a:endParaRPr>
          </a:p>
          <a:p>
            <a:pPr marL="0" indent="0" algn="just">
              <a:buNone/>
            </a:pPr>
            <a:r>
              <a:rPr lang="ru-RU" sz="2200" b="1" dirty="0">
                <a:solidFill>
                  <a:schemeClr val="tx2"/>
                </a:solidFill>
                <a:latin typeface="+mj-lt"/>
              </a:rPr>
              <a:t>Универсальная система оплаты (УСО) проезда – </a:t>
            </a:r>
            <a:r>
              <a:rPr lang="ru-RU" sz="2200" dirty="0">
                <a:solidFill>
                  <a:schemeClr val="tx2"/>
                </a:solidFill>
                <a:latin typeface="+mj-lt"/>
              </a:rPr>
              <a:t>это интеллектуальная транспортная система, которая состоит из технических и программных средств и позволяет  пассажирами оплачивать проезд в общественном транспорте на всей территории Российской Федерации любым удобным способом: с помощью мобильного приложения, банковской или транспортной карты, наличными или другими. </a:t>
            </a:r>
          </a:p>
          <a:p>
            <a:pPr marL="0" indent="0">
              <a:buNone/>
            </a:pPr>
            <a:endParaRPr lang="ru-RU" sz="2200" dirty="0" smtClean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Необходимость внедрения УСО вызвана тем, что в Российской Федерации:</a:t>
            </a: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нет единых средств оплаты услуг пассажирского транспорта, что снижает активность и комфортность перемещения между регионами, в том числе для туристов;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нет единых стандартов и требований к построению интеллектуальных систем на общественном транспорте;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технологии, которые используются сегодня в транспортной отрасли, отстают от современного уровня развития информационных систем.</a:t>
            </a:r>
          </a:p>
          <a:p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endParaRPr lang="ru-RU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43262" y="185291"/>
            <a:ext cx="10948737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Что такое УСО?</a:t>
            </a:r>
            <a:endParaRPr lang="ru-RU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65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3"/>
          <a:srcRect l="18572" t="-2" r="8855" b="65745"/>
          <a:stretch/>
        </p:blipFill>
        <p:spPr>
          <a:xfrm>
            <a:off x="675733" y="585956"/>
            <a:ext cx="10297073" cy="262283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2956" y="3041964"/>
            <a:ext cx="10611448" cy="31436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В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концепции введено понятие поколений информационных систем на 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транспорте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: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1 поколение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– оплата принимается наличными средствами кондуктором с выдачей бумажного билета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2 поколение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– оплата принимается в электронном виде с помощью специализированных транспортных карт и оборудования –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валидаторов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, а также комплекса сопутствующего оборудования.</a:t>
            </a:r>
          </a:p>
          <a:p>
            <a:pPr marL="0" indent="0">
              <a:buNone/>
            </a:pPr>
            <a:r>
              <a:rPr lang="ru-RU" sz="2000" b="1" dirty="0">
                <a:solidFill>
                  <a:schemeClr val="tx2"/>
                </a:solidFill>
                <a:latin typeface="+mj-lt"/>
              </a:rPr>
              <a:t>3 поколение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– оплата принимается в электронном виде, основная бизнес-логика реализована в облачном транспортном </a:t>
            </a:r>
            <a:r>
              <a:rPr lang="ru-RU" sz="2000" dirty="0" err="1">
                <a:solidFill>
                  <a:schemeClr val="tx2"/>
                </a:solidFill>
                <a:latin typeface="+mj-lt"/>
              </a:rPr>
              <a:t>предпроцессинге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, максимальное использование унифицированных устройств (смартфоны, планшеты), в </a:t>
            </a:r>
            <a:r>
              <a:rPr lang="ru-RU" sz="2000" dirty="0" err="1" smtClean="0">
                <a:solidFill>
                  <a:schemeClr val="tx2"/>
                </a:solidFill>
                <a:latin typeface="+mj-lt"/>
              </a:rPr>
              <a:t>т.ч</a:t>
            </a:r>
            <a:r>
              <a:rPr lang="ru-RU" sz="2000" dirty="0" smtClean="0">
                <a:solidFill>
                  <a:schemeClr val="tx2"/>
                </a:solidFill>
                <a:latin typeface="+mj-lt"/>
              </a:rPr>
              <a:t>. </a:t>
            </a:r>
            <a:r>
              <a:rPr lang="ru-RU" sz="2000" dirty="0">
                <a:solidFill>
                  <a:schemeClr val="tx2"/>
                </a:solidFill>
                <a:latin typeface="+mj-lt"/>
              </a:rPr>
              <a:t>мобильный телефон пассажира для предоставления платежных и информационных сервисов.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84947" y="185291"/>
            <a:ext cx="10307052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3 поколения систем оплаты проезда</a:t>
            </a:r>
            <a:endParaRPr lang="ru-RU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chem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7" y="1129228"/>
            <a:ext cx="6070001" cy="431519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TextBox 4"/>
          <p:cNvSpPr txBox="1"/>
          <p:nvPr/>
        </p:nvSpPr>
        <p:spPr>
          <a:xfrm>
            <a:off x="5224647" y="1741029"/>
            <a:ext cx="785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  <a:latin typeface="+mj-lt"/>
              </a:rPr>
              <a:t>УСО</a:t>
            </a:r>
            <a:endParaRPr lang="ru-RU" sz="28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8294" y="3451532"/>
            <a:ext cx="16514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  <a:latin typeface="+mj-lt"/>
              </a:rPr>
              <a:t>Пассажиры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09712" y="5534606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+mj-lt"/>
              </a:rPr>
              <a:t>Перевозчики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905749" y="3327545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accent4">
                    <a:lumMod val="50000"/>
                  </a:schemeClr>
                </a:solidFill>
                <a:latin typeface="+mj-lt"/>
              </a:rPr>
              <a:t>Регуляторы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76848" y="1599444"/>
            <a:ext cx="2530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+mj-lt"/>
              </a:rPr>
              <a:t>Финансовые организации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+mj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16" name="Shape 133"/>
          <p:cNvSpPr/>
          <p:nvPr/>
        </p:nvSpPr>
        <p:spPr>
          <a:xfrm>
            <a:off x="738565" y="3892681"/>
            <a:ext cx="1804735" cy="204733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>
              <a:defRPr i="0">
                <a:solidFill>
                  <a:srgbClr val="53585F"/>
                </a:solidFill>
              </a:defRPr>
            </a:lvl1pPr>
          </a:lstStyle>
          <a:p>
            <a:r>
              <a:rPr lang="ru-RU" sz="1600" dirty="0">
                <a:solidFill>
                  <a:schemeClr val="tx2"/>
                </a:solidFill>
              </a:rPr>
              <a:t>оплачивают проезд удобным </a:t>
            </a:r>
            <a:r>
              <a:rPr lang="ru-RU" sz="1600" dirty="0" smtClean="0">
                <a:solidFill>
                  <a:schemeClr val="tx2"/>
                </a:solidFill>
              </a:rPr>
              <a:t>способом,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прокладывают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маршруты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, получают информацию, скидки и бонусы</a:t>
            </a:r>
            <a:endParaRPr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7" name="Shape 133"/>
          <p:cNvSpPr/>
          <p:nvPr/>
        </p:nvSpPr>
        <p:spPr>
          <a:xfrm>
            <a:off x="8846423" y="3789210"/>
            <a:ext cx="1949115" cy="1832991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>
              <a:defRPr i="0">
                <a:solidFill>
                  <a:srgbClr val="53585F"/>
                </a:solidFill>
              </a:defRPr>
            </a:lvl1pPr>
          </a:lstStyle>
          <a:p>
            <a:pPr>
              <a:lnSpc>
                <a:spcPct val="90000"/>
              </a:lnSpc>
            </a:pP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формируют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маршруты, тарифы, матрицу корреспонденций,  контролируют транспортную работу, льготы и субсидии</a:t>
            </a:r>
            <a:endParaRPr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8" name="Shape 133"/>
          <p:cNvSpPr/>
          <p:nvPr/>
        </p:nvSpPr>
        <p:spPr>
          <a:xfrm>
            <a:off x="4077523" y="5940014"/>
            <a:ext cx="3145023" cy="545736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>
              <a:defRPr i="0">
                <a:solidFill>
                  <a:srgbClr val="53585F"/>
                </a:solidFill>
              </a:defRPr>
            </a:lvl1pPr>
          </a:lstStyle>
          <a:p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получают оплату, контролируют ТС и </a:t>
            </a:r>
            <a:r>
              <a:rPr lang="ru-RU" sz="1600" dirty="0">
                <a:solidFill>
                  <a:schemeClr val="tx2"/>
                </a:solidFill>
                <a:latin typeface="+mj-lt"/>
              </a:rPr>
              <a:t>водителей, </a:t>
            </a:r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диспетчеризация</a:t>
            </a:r>
            <a:endParaRPr sz="16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185291"/>
            <a:ext cx="121920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Общая структура УСО</a:t>
            </a:r>
            <a:endParaRPr lang="ru-RU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  <p:sp>
        <p:nvSpPr>
          <p:cNvPr id="20" name="Shape 133"/>
          <p:cNvSpPr/>
          <p:nvPr/>
        </p:nvSpPr>
        <p:spPr>
          <a:xfrm>
            <a:off x="8846423" y="2430441"/>
            <a:ext cx="2222630" cy="529327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>
            <a:noAutofit/>
          </a:bodyPr>
          <a:lstStyle>
            <a:lvl1pPr>
              <a:defRPr i="0">
                <a:solidFill>
                  <a:srgbClr val="53585F"/>
                </a:solidFill>
              </a:defRPr>
            </a:lvl1pPr>
          </a:lstStyle>
          <a:p>
            <a:r>
              <a:rPr lang="ru-RU" sz="1600" dirty="0" smtClean="0">
                <a:solidFill>
                  <a:schemeClr val="tx2"/>
                </a:solidFill>
                <a:latin typeface="+mj-lt"/>
              </a:rPr>
              <a:t>обрабатывают и распределяют платежи</a:t>
            </a:r>
            <a:endParaRPr sz="16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934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10056" y="1349829"/>
            <a:ext cx="5777190" cy="2344182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210056" y="3853352"/>
            <a:ext cx="5777190" cy="2793844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58850" y="2969624"/>
            <a:ext cx="5454635" cy="569130"/>
          </a:xfrm>
          <a:prstGeom prst="rect">
            <a:avLst/>
          </a:prstGeom>
          <a:ln w="190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+mj-lt"/>
              </a:rPr>
              <a:t>Единая шина данных </a:t>
            </a:r>
            <a:endParaRPr lang="en-US" sz="1400" dirty="0" smtClean="0">
              <a:latin typeface="+mj-lt"/>
            </a:endParaRPr>
          </a:p>
          <a:p>
            <a:pPr algn="ctr"/>
            <a:r>
              <a:rPr lang="ru-RU" sz="1400" dirty="0" smtClean="0">
                <a:latin typeface="+mj-lt"/>
              </a:rPr>
              <a:t>(каталог сервисов, диспетчеризация, балансировка)</a:t>
            </a:r>
            <a:endParaRPr lang="ru-RU" sz="1400" dirty="0">
              <a:latin typeface="+mj-lt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30272" y="2034708"/>
            <a:ext cx="767041" cy="695617"/>
            <a:chOff x="1490866" y="680337"/>
            <a:chExt cx="1500811" cy="1361061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Цилиндр 7"/>
            <p:cNvSpPr/>
            <p:nvPr/>
          </p:nvSpPr>
          <p:spPr>
            <a:xfrm>
              <a:off x="1490868" y="1535896"/>
              <a:ext cx="1500809" cy="505502"/>
            </a:xfrm>
            <a:prstGeom prst="can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Цилиндр 8"/>
            <p:cNvSpPr/>
            <p:nvPr/>
          </p:nvSpPr>
          <p:spPr>
            <a:xfrm>
              <a:off x="1490866" y="1108117"/>
              <a:ext cx="1500809" cy="505502"/>
            </a:xfrm>
            <a:prstGeom prst="can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Цилиндр 9"/>
            <p:cNvSpPr/>
            <p:nvPr/>
          </p:nvSpPr>
          <p:spPr>
            <a:xfrm>
              <a:off x="1490866" y="680337"/>
              <a:ext cx="1500809" cy="505502"/>
            </a:xfrm>
            <a:prstGeom prst="can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4516169" y="2046596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Формирование стратегической отчетности</a:t>
            </a:r>
          </a:p>
          <a:p>
            <a:r>
              <a:rPr lang="ru-RU" dirty="0" smtClean="0">
                <a:latin typeface="+mj-lt"/>
              </a:rPr>
              <a:t>Управление цифровой платформой</a:t>
            </a:r>
            <a:endParaRPr lang="ru-RU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7700" y="1443315"/>
            <a:ext cx="2839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Федеральный сегмент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4802" y="3943023"/>
            <a:ext cx="5099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Региональный / муниципальный сегмент</a:t>
            </a:r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358850" y="4414294"/>
            <a:ext cx="2676940" cy="1405599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68311" y="4414294"/>
            <a:ext cx="2650437" cy="1405599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358850" y="5924996"/>
            <a:ext cx="5459898" cy="589023"/>
          </a:xfrm>
          <a:prstGeom prst="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3524154" y="4592567"/>
            <a:ext cx="242521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Оплата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Идентификация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Расчет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Платежное поручение</a:t>
            </a:r>
            <a:endParaRPr lang="ru-RU" sz="1600" dirty="0"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61488" y="4579747"/>
            <a:ext cx="199695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Управление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Тарифное меню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Маршрутная сеть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+mj-lt"/>
              </a:rPr>
              <a:t>Перевозчики</a:t>
            </a:r>
            <a:endParaRPr lang="ru-RU" sz="1600" dirty="0"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24154" y="5985346"/>
            <a:ext cx="28729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+mj-lt"/>
              </a:rPr>
              <a:t>Информационные сервисы</a:t>
            </a:r>
            <a:endParaRPr lang="ru-RU" dirty="0">
              <a:latin typeface="+mj-lt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618727" y="188640"/>
            <a:ext cx="10515600" cy="852509"/>
          </a:xfr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pPr algn="ctr"/>
            <a:r>
              <a:rPr lang="ru-RU" sz="3200" dirty="0"/>
              <a:t>Сегменты</a:t>
            </a:r>
            <a:r>
              <a:rPr lang="ru-RU" sz="3200" b="1" dirty="0" smtClean="0">
                <a:latin typeface="Verdana"/>
                <a:ea typeface="Verdana"/>
                <a:cs typeface="Verdana"/>
              </a:rPr>
              <a:t> </a:t>
            </a:r>
            <a:r>
              <a:rPr lang="ru-RU" sz="3200" dirty="0"/>
              <a:t>УСО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665621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146884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628148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125453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606716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6087980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6593305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7074568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555832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8013031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8494295" y="3538754"/>
            <a:ext cx="0" cy="404269"/>
          </a:xfrm>
          <a:prstGeom prst="straightConnector1">
            <a:avLst/>
          </a:prstGeom>
          <a:ln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кругленный прямоугольник 2"/>
          <p:cNvSpPr/>
          <p:nvPr/>
        </p:nvSpPr>
        <p:spPr>
          <a:xfrm rot="16200000">
            <a:off x="-17965" y="3607094"/>
            <a:ext cx="5297369" cy="782840"/>
          </a:xfrm>
          <a:prstGeom prst="roundRect">
            <a:avLst>
              <a:gd name="adj" fmla="val 118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Интерфейсы пассажира</a:t>
            </a:r>
            <a:endParaRPr lang="ru-RU" dirty="0"/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23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9811" y="1020892"/>
            <a:ext cx="10916651" cy="5211466"/>
          </a:xfrm>
        </p:spPr>
        <p:txBody>
          <a:bodyPr>
            <a:noAutofit/>
          </a:bodyPr>
          <a:lstStyle/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Для внедрения УСО необходимо внести поправки в нормативную правовую базу, которые убирают разрывы между: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- </a:t>
            </a:r>
            <a:r>
              <a:rPr lang="ru-RU" sz="2200" dirty="0">
                <a:solidFill>
                  <a:schemeClr val="tx2"/>
                </a:solidFill>
                <a:latin typeface="+mj-lt"/>
              </a:rPr>
              <a:t>технологиями и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законодательством,</a:t>
            </a: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- законодательством разных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уровней,</a:t>
            </a: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-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нормативными правовыми базами разных отраслей,</a:t>
            </a: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tx2"/>
                </a:solidFill>
                <a:latin typeface="+mj-lt"/>
              </a:rPr>
              <a:t>-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Нормативными правовыми базами разных субъектов федерации.</a:t>
            </a: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 smtClean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</a:rPr>
              <a:t>Предметом </a:t>
            </a:r>
            <a:r>
              <a:rPr lang="ru-RU" sz="2200" dirty="0">
                <a:solidFill>
                  <a:schemeClr val="tx2"/>
                </a:solidFill>
              </a:rPr>
              <a:t>рассмотрения и правового регулирования является </a:t>
            </a:r>
            <a:r>
              <a:rPr lang="ru-RU" sz="2200" dirty="0" smtClean="0">
                <a:solidFill>
                  <a:schemeClr val="tx2"/>
                </a:solidFill>
              </a:rPr>
              <a:t>процесс оплаты проезда, а так же процессы управления общественным транспортом </a:t>
            </a:r>
            <a:r>
              <a:rPr lang="ru-RU" sz="2200" dirty="0">
                <a:solidFill>
                  <a:schemeClr val="tx2"/>
                </a:solidFill>
              </a:rPr>
              <a:t>и информирования всех </a:t>
            </a:r>
            <a:r>
              <a:rPr lang="ru-RU" sz="2200" dirty="0" smtClean="0">
                <a:solidFill>
                  <a:schemeClr val="tx2"/>
                </a:solidFill>
              </a:rPr>
              <a:t>участников. </a:t>
            </a:r>
            <a:r>
              <a:rPr lang="ru-RU" sz="2200" dirty="0">
                <a:solidFill>
                  <a:schemeClr val="tx2"/>
                </a:solidFill>
              </a:rPr>
              <a:t>Необходимо на правовом уровне: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tx2"/>
                </a:solidFill>
              </a:rPr>
              <a:t>- </a:t>
            </a:r>
            <a:r>
              <a:rPr lang="ru-RU" sz="2200" dirty="0" smtClean="0">
                <a:solidFill>
                  <a:schemeClr val="tx2"/>
                </a:solidFill>
              </a:rPr>
              <a:t>снятие барьеров,</a:t>
            </a:r>
            <a:endParaRPr lang="ru-RU" sz="2200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tx2"/>
                </a:solidFill>
              </a:rPr>
              <a:t>- установление информационного взаимодействия между всеми участниками в рамках оплаты </a:t>
            </a:r>
            <a:r>
              <a:rPr lang="ru-RU" sz="2200" dirty="0" smtClean="0">
                <a:solidFill>
                  <a:schemeClr val="tx2"/>
                </a:solidFill>
              </a:rPr>
              <a:t>проезда,</a:t>
            </a:r>
            <a:endParaRPr lang="ru-RU" sz="2200" dirty="0">
              <a:solidFill>
                <a:schemeClr val="tx2"/>
              </a:solidFill>
            </a:endParaRP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tx2"/>
                </a:solidFill>
              </a:rPr>
              <a:t>- обеспечение технической и организационной возможности реализации </a:t>
            </a:r>
            <a:r>
              <a:rPr lang="ru-RU" sz="2200" dirty="0" smtClean="0">
                <a:solidFill>
                  <a:schemeClr val="tx2"/>
                </a:solidFill>
              </a:rPr>
              <a:t>УСО.</a:t>
            </a:r>
            <a:endParaRPr lang="ru-RU" sz="2200" dirty="0">
              <a:solidFill>
                <a:schemeClr val="tx2"/>
              </a:solidFill>
            </a:endParaRPr>
          </a:p>
          <a:p>
            <a:pPr marL="0" lv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5291"/>
            <a:ext cx="121920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Правовое регулирование</a:t>
            </a:r>
            <a:endParaRPr lang="ru-RU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300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5468" y="1267484"/>
            <a:ext cx="10348111" cy="4734963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В федеральный закон "</a:t>
            </a:r>
            <a:r>
              <a:rPr lang="ru-RU" sz="2200" b="1" dirty="0" smtClean="0">
                <a:solidFill>
                  <a:schemeClr val="tx2"/>
                </a:solidFill>
                <a:latin typeface="+mj-lt"/>
              </a:rPr>
              <a:t>Об организации регулярных перевозок </a:t>
            </a: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пассажиров и багажа автомобильным транспортом и городским наземным электрическим транспортом в РФ« планируется внести следующие изменения :</a:t>
            </a:r>
          </a:p>
          <a:p>
            <a:pPr marL="0" indent="0">
              <a:lnSpc>
                <a:spcPct val="110000"/>
              </a:lnSpc>
              <a:spcBef>
                <a:spcPts val="1200"/>
              </a:spcBef>
              <a:buNone/>
            </a:pPr>
            <a:endParaRPr lang="ru-RU" sz="22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Законодательное закрепление термина «универсальная система оплаты   проезда» и формирование сопутствующей понятийной базы</a:t>
            </a:r>
          </a:p>
          <a:p>
            <a:pPr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Формирование перечня функциональных требований к системе и ее сегментам</a:t>
            </a:r>
            <a:endParaRPr lang="ru-RU" altLang="ru-RU" sz="2200" dirty="0">
              <a:solidFill>
                <a:schemeClr val="tx2"/>
              </a:solidFill>
              <a:latin typeface="+mj-lt"/>
              <a:sym typeface="Verdana" panose="020B0604030504040204" pitchFamily="34" charset="0"/>
            </a:endParaRPr>
          </a:p>
          <a:p>
            <a:pPr lvl="0">
              <a:lnSpc>
                <a:spcPct val="110000"/>
              </a:lnSpc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ru-RU" sz="2200" dirty="0" smtClean="0">
                <a:solidFill>
                  <a:schemeClr val="tx2"/>
                </a:solidFill>
                <a:latin typeface="+mj-lt"/>
              </a:rPr>
              <a:t> Утверждение организационной схемы взаимодействия участников процесса</a:t>
            </a:r>
            <a:endParaRPr lang="ru-RU" sz="22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216819"/>
            <a:ext cx="121920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Изменения в закон № 220-ФЗ </a:t>
            </a:r>
            <a:r>
              <a:rPr lang="ru-RU" sz="3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от 13.07.2015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03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185291"/>
            <a:ext cx="12192000" cy="584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Изменения в</a:t>
            </a:r>
            <a:r>
              <a:rPr lang="ru-RU" altLang="ru-RU" sz="3200" dirty="0" smtClean="0">
                <a:sym typeface="Verdana" panose="020B0604030504040204" pitchFamily="34" charset="0"/>
              </a:rPr>
              <a:t> </a:t>
            </a:r>
            <a:r>
              <a:rPr lang="ru-RU" altLang="ru-RU" sz="3200" dirty="0">
                <a:solidFill>
                  <a:schemeClr val="tx1"/>
                </a:solidFill>
                <a:latin typeface="+mj-lt"/>
                <a:ea typeface="+mj-ea"/>
                <a:cs typeface="+mj-cs"/>
                <a:sym typeface="Verdana" panose="020B0604030504040204" pitchFamily="34" charset="0"/>
              </a:rPr>
              <a:t>других федеральных законах</a:t>
            </a:r>
            <a:endParaRPr lang="ru-RU" sz="3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282" y="50800"/>
            <a:ext cx="1518652" cy="759326"/>
          </a:xfrm>
          <a:prstGeom prst="rect">
            <a:avLst/>
          </a:prstGeo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81608" y="1339913"/>
            <a:ext cx="10472191" cy="48370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Федеральный закон от 26 декабря 2008 года </a:t>
            </a:r>
            <a:r>
              <a:rPr lang="ru-RU" altLang="ru-RU" sz="2400" b="1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№ 294-ФЗ </a:t>
            </a: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"О защите прав юридических лиц и индивидуальных предпринимателей при осуществлении государственного контроля (надзора) и муниципального контроля»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Федеральный закон от 6 октября 2003 года </a:t>
            </a:r>
            <a:r>
              <a:rPr lang="ru-RU" altLang="ru-RU" sz="2400" b="1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№ 131-ФЗ </a:t>
            </a: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"Об общих принципах организации местного самоуправления в Российской Федерации»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Федеральный закон от 6 октября 1999 года </a:t>
            </a:r>
            <a:r>
              <a:rPr lang="ru-RU" altLang="ru-RU" sz="2400" b="1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№ 184-ФЗ </a:t>
            </a: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"Об общих принципах организации законодательных (представительных) и исполнительных органов государственной власти субъектов Российской Федерации"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Федеральный закон от 08 ноября 2007 года </a:t>
            </a:r>
            <a:r>
              <a:rPr lang="ru-RU" altLang="ru-RU" sz="2400" b="1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№ 259-ФЗ </a:t>
            </a: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"Устав автомобильного транспорта и городского наземного электрического транспорта"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Федеральный закон от 10 января 2003 года </a:t>
            </a:r>
            <a:r>
              <a:rPr lang="ru-RU" altLang="ru-RU" sz="2400" b="1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№ 18-ФЗ </a:t>
            </a: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"Устав железнодорожного транспорта Российской Федерации"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altLang="ru-RU" sz="2400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Кодекс внутреннего водного транспорта Российской Федерации от 7 марта 2001 года </a:t>
            </a:r>
            <a:r>
              <a:rPr lang="ru-RU" altLang="ru-RU" sz="2400" b="1" dirty="0">
                <a:solidFill>
                  <a:schemeClr val="tx2"/>
                </a:solidFill>
                <a:latin typeface="+mj-lt"/>
                <a:sym typeface="Verdana" panose="020B0604030504040204" pitchFamily="34" charset="0"/>
              </a:rPr>
              <a:t>№ 24-ФЗ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834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9492</TotalTime>
  <Words>805</Words>
  <Application>Microsoft Office PowerPoint</Application>
  <PresentationFormat>Произвольный</PresentationFormat>
  <Paragraphs>123</Paragraphs>
  <Slides>13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Универсальная система оплаты услуг пассажирского транспорта общего пользования на территории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Сегменты УСО</vt:lpstr>
      <vt:lpstr>Презентация PowerPoint</vt:lpstr>
      <vt:lpstr>Презентация PowerPoint</vt:lpstr>
      <vt:lpstr>Презентация PowerPoint</vt:lpstr>
      <vt:lpstr>Пилотные зоны УСО</vt:lpstr>
      <vt:lpstr>Планируемые результаты пилотных проектов</vt:lpstr>
      <vt:lpstr>Экспертное сообщество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оплаты проезда  3-его поколения ВЕЗДЕ</dc:title>
  <dc:creator>Малахов Александр Андреевич</dc:creator>
  <cp:lastModifiedBy>Елена</cp:lastModifiedBy>
  <cp:revision>174</cp:revision>
  <cp:lastPrinted>2018-01-24T08:57:55Z</cp:lastPrinted>
  <dcterms:created xsi:type="dcterms:W3CDTF">2017-07-04T09:59:32Z</dcterms:created>
  <dcterms:modified xsi:type="dcterms:W3CDTF">2018-04-17T19:42:04Z</dcterms:modified>
</cp:coreProperties>
</file>