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8" r:id="rId4"/>
    <p:sldId id="269" r:id="rId5"/>
    <p:sldId id="580" r:id="rId6"/>
    <p:sldId id="271" r:id="rId7"/>
    <p:sldId id="258" r:id="rId8"/>
    <p:sldId id="260" r:id="rId9"/>
    <p:sldId id="261" r:id="rId10"/>
    <p:sldId id="581" r:id="rId11"/>
    <p:sldId id="572" r:id="rId12"/>
    <p:sldId id="582" r:id="rId13"/>
    <p:sldId id="262" r:id="rId14"/>
    <p:sldId id="264" r:id="rId15"/>
    <p:sldId id="266" r:id="rId16"/>
    <p:sldId id="267" r:id="rId17"/>
  </p:sldIdLst>
  <p:sldSz cx="16084550" cy="12063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7" userDrawn="1">
          <p15:clr>
            <a:srgbClr val="A4A3A4"/>
          </p15:clr>
        </p15:guide>
        <p15:guide id="2" pos="5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B3C"/>
    <a:srgbClr val="18154A"/>
    <a:srgbClr val="F4F4FF"/>
    <a:srgbClr val="9796AB"/>
    <a:srgbClr val="E42B3A"/>
    <a:srgbClr val="E52A39"/>
    <a:srgbClr val="C52E3C"/>
    <a:srgbClr val="F9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8"/>
    <p:restoredTop sz="96270" autoAdjust="0"/>
  </p:normalViewPr>
  <p:slideViewPr>
    <p:cSldViewPr snapToGrid="0" snapToObjects="1">
      <p:cViewPr varScale="1">
        <p:scale>
          <a:sx n="64" d="100"/>
          <a:sy n="64" d="100"/>
        </p:scale>
        <p:origin x="1620" y="78"/>
      </p:cViewPr>
      <p:guideLst>
        <p:guide orient="horz" pos="647"/>
        <p:guide pos="5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341" y="1974268"/>
            <a:ext cx="13671868" cy="4199855"/>
          </a:xfrm>
        </p:spPr>
        <p:txBody>
          <a:bodyPr anchor="b"/>
          <a:lstStyle>
            <a:lvl1pPr algn="ctr">
              <a:defRPr sz="105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0569" y="6336085"/>
            <a:ext cx="12063413" cy="2912531"/>
          </a:xfrm>
        </p:spPr>
        <p:txBody>
          <a:bodyPr/>
          <a:lstStyle>
            <a:lvl1pPr marL="0" indent="0" algn="ctr">
              <a:buNone/>
              <a:defRPr sz="4222"/>
            </a:lvl1pPr>
            <a:lvl2pPr marL="804215" indent="0" algn="ctr">
              <a:buNone/>
              <a:defRPr sz="3518"/>
            </a:lvl2pPr>
            <a:lvl3pPr marL="1608430" indent="0" algn="ctr">
              <a:buNone/>
              <a:defRPr sz="3166"/>
            </a:lvl3pPr>
            <a:lvl4pPr marL="2412644" indent="0" algn="ctr">
              <a:buNone/>
              <a:defRPr sz="2814"/>
            </a:lvl4pPr>
            <a:lvl5pPr marL="3216859" indent="0" algn="ctr">
              <a:buNone/>
              <a:defRPr sz="2814"/>
            </a:lvl5pPr>
            <a:lvl6pPr marL="4021074" indent="0" algn="ctr">
              <a:buNone/>
              <a:defRPr sz="2814"/>
            </a:lvl6pPr>
            <a:lvl7pPr marL="4825289" indent="0" algn="ctr">
              <a:buNone/>
              <a:defRPr sz="2814"/>
            </a:lvl7pPr>
            <a:lvl8pPr marL="5629504" indent="0" algn="ctr">
              <a:buNone/>
              <a:defRPr sz="2814"/>
            </a:lvl8pPr>
            <a:lvl9pPr marL="6433718" indent="0" algn="ctr">
              <a:buNone/>
              <a:defRPr sz="281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10507" y="642265"/>
            <a:ext cx="3468231" cy="102231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5814" y="642265"/>
            <a:ext cx="10203636" cy="102231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9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4248F2-248E-4A0E-B7DF-06F929E8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1" y="10953092"/>
            <a:ext cx="1466488" cy="526159"/>
          </a:xfrm>
          <a:prstGeom prst="rect">
            <a:avLst/>
          </a:prstGeom>
        </p:spPr>
      </p:pic>
      <p:sp>
        <p:nvSpPr>
          <p:cNvPr id="7" name="Прямоугольник 51">
            <a:extLst>
              <a:ext uri="{FF2B5EF4-FFF2-40B4-BE49-F238E27FC236}">
                <a16:creationId xmlns:a16="http://schemas.microsoft.com/office/drawing/2014/main" id="{FBFF24D4-9450-4836-B322-00CEB5871C03}"/>
              </a:ext>
            </a:extLst>
          </p:cNvPr>
          <p:cNvSpPr/>
          <p:nvPr userDrawn="1"/>
        </p:nvSpPr>
        <p:spPr>
          <a:xfrm>
            <a:off x="275581" y="387244"/>
            <a:ext cx="1483677" cy="19782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75"/>
          </a:p>
        </p:txBody>
      </p:sp>
      <p:grpSp>
        <p:nvGrpSpPr>
          <p:cNvPr id="38" name="Группа 54">
            <a:extLst>
              <a:ext uri="{FF2B5EF4-FFF2-40B4-BE49-F238E27FC236}">
                <a16:creationId xmlns:a16="http://schemas.microsoft.com/office/drawing/2014/main" id="{537392BA-9A3C-431D-BEC2-EA4AEB052D51}"/>
              </a:ext>
            </a:extLst>
          </p:cNvPr>
          <p:cNvGrpSpPr/>
          <p:nvPr userDrawn="1"/>
        </p:nvGrpSpPr>
        <p:grpSpPr>
          <a:xfrm>
            <a:off x="13055806" y="-1815314"/>
            <a:ext cx="5124681" cy="5685876"/>
            <a:chOff x="5731012" y="5010639"/>
            <a:chExt cx="1317040" cy="1095950"/>
          </a:xfrm>
          <a:solidFill>
            <a:srgbClr val="F3F3F3"/>
          </a:solidFill>
        </p:grpSpPr>
        <p:sp>
          <p:nvSpPr>
            <p:cNvPr id="39" name="Полилиния: фигура 55">
              <a:extLst>
                <a:ext uri="{FF2B5EF4-FFF2-40B4-BE49-F238E27FC236}">
                  <a16:creationId xmlns:a16="http://schemas.microsoft.com/office/drawing/2014/main" id="{41A32FE1-5D95-432F-A7EF-9C2DFC8C9F2A}"/>
                </a:ext>
              </a:extLst>
            </p:cNvPr>
            <p:cNvSpPr/>
            <p:nvPr/>
          </p:nvSpPr>
          <p:spPr>
            <a:xfrm>
              <a:off x="6370417" y="5225002"/>
              <a:ext cx="25989" cy="327988"/>
            </a:xfrm>
            <a:custGeom>
              <a:avLst/>
              <a:gdLst>
                <a:gd name="connsiteX0" fmla="*/ 27939 w 27938"/>
                <a:gd name="connsiteY0" fmla="*/ 13624 h 352598"/>
                <a:gd name="connsiteX1" fmla="*/ 27477 w 27938"/>
                <a:gd name="connsiteY1" fmla="*/ 338975 h 352598"/>
                <a:gd name="connsiteX2" fmla="*/ 13623 w 27938"/>
                <a:gd name="connsiteY2" fmla="*/ 352598 h 352598"/>
                <a:gd name="connsiteX3" fmla="*/ 13623 w 27938"/>
                <a:gd name="connsiteY3" fmla="*/ 352598 h 352598"/>
                <a:gd name="connsiteX4" fmla="*/ 0 w 27938"/>
                <a:gd name="connsiteY4" fmla="*/ 338975 h 352598"/>
                <a:gd name="connsiteX5" fmla="*/ 462 w 27938"/>
                <a:gd name="connsiteY5" fmla="*/ 13624 h 352598"/>
                <a:gd name="connsiteX6" fmla="*/ 14316 w 27938"/>
                <a:gd name="connsiteY6" fmla="*/ 0 h 352598"/>
                <a:gd name="connsiteX7" fmla="*/ 14316 w 27938"/>
                <a:gd name="connsiteY7" fmla="*/ 0 h 352598"/>
                <a:gd name="connsiteX8" fmla="*/ 27939 w 27938"/>
                <a:gd name="connsiteY8" fmla="*/ 13624 h 35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38" h="352598">
                  <a:moveTo>
                    <a:pt x="27939" y="13624"/>
                  </a:moveTo>
                  <a:lnTo>
                    <a:pt x="27477" y="338975"/>
                  </a:lnTo>
                  <a:cubicBezTo>
                    <a:pt x="27246" y="346595"/>
                    <a:pt x="21243" y="352598"/>
                    <a:pt x="13623" y="352598"/>
                  </a:cubicBezTo>
                  <a:lnTo>
                    <a:pt x="13623" y="352598"/>
                  </a:lnTo>
                  <a:cubicBezTo>
                    <a:pt x="6003" y="352598"/>
                    <a:pt x="0" y="346364"/>
                    <a:pt x="0" y="338975"/>
                  </a:cubicBezTo>
                  <a:lnTo>
                    <a:pt x="462" y="13624"/>
                  </a:lnTo>
                  <a:cubicBezTo>
                    <a:pt x="462" y="6004"/>
                    <a:pt x="6696" y="0"/>
                    <a:pt x="14316" y="0"/>
                  </a:cubicBezTo>
                  <a:lnTo>
                    <a:pt x="14316" y="0"/>
                  </a:lnTo>
                  <a:cubicBezTo>
                    <a:pt x="21704" y="0"/>
                    <a:pt x="27939" y="6235"/>
                    <a:pt x="27939" y="13624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0" name="Полилиния: фигура 56">
              <a:extLst>
                <a:ext uri="{FF2B5EF4-FFF2-40B4-BE49-F238E27FC236}">
                  <a16:creationId xmlns:a16="http://schemas.microsoft.com/office/drawing/2014/main" id="{D3664DB3-E0B8-4CFF-B22B-20EBBF1799E4}"/>
                </a:ext>
              </a:extLst>
            </p:cNvPr>
            <p:cNvSpPr/>
            <p:nvPr/>
          </p:nvSpPr>
          <p:spPr>
            <a:xfrm>
              <a:off x="5799097" y="5545926"/>
              <a:ext cx="147984" cy="279445"/>
            </a:xfrm>
            <a:custGeom>
              <a:avLst/>
              <a:gdLst>
                <a:gd name="connsiteX0" fmla="*/ 152623 w 159088"/>
                <a:gd name="connsiteY0" fmla="*/ 25374 h 300412"/>
                <a:gd name="connsiteX1" fmla="*/ 157241 w 159088"/>
                <a:gd name="connsiteY1" fmla="*/ 6671 h 300412"/>
                <a:gd name="connsiteX2" fmla="*/ 138538 w 159088"/>
                <a:gd name="connsiteY2" fmla="*/ 1822 h 300412"/>
                <a:gd name="connsiteX3" fmla="*/ 0 w 159088"/>
                <a:gd name="connsiteY3" fmla="*/ 245662 h 300412"/>
                <a:gd name="connsiteX4" fmla="*/ 5080 w 159088"/>
                <a:gd name="connsiteY4" fmla="*/ 300618 h 300412"/>
                <a:gd name="connsiteX5" fmla="*/ 30709 w 159088"/>
                <a:gd name="connsiteY5" fmla="*/ 287225 h 300412"/>
                <a:gd name="connsiteX6" fmla="*/ 27246 w 159088"/>
                <a:gd name="connsiteY6" fmla="*/ 245662 h 300412"/>
                <a:gd name="connsiteX7" fmla="*/ 152623 w 159088"/>
                <a:gd name="connsiteY7" fmla="*/ 25374 h 3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88" h="300412">
                  <a:moveTo>
                    <a:pt x="152623" y="25374"/>
                  </a:moveTo>
                  <a:cubicBezTo>
                    <a:pt x="159088" y="21449"/>
                    <a:pt x="161166" y="13136"/>
                    <a:pt x="157241" y="6671"/>
                  </a:cubicBezTo>
                  <a:cubicBezTo>
                    <a:pt x="153547" y="205"/>
                    <a:pt x="145004" y="-1873"/>
                    <a:pt x="138538" y="1822"/>
                  </a:cubicBezTo>
                  <a:cubicBezTo>
                    <a:pt x="53106" y="53083"/>
                    <a:pt x="0" y="146602"/>
                    <a:pt x="0" y="245662"/>
                  </a:cubicBezTo>
                  <a:cubicBezTo>
                    <a:pt x="0" y="264365"/>
                    <a:pt x="1616" y="282838"/>
                    <a:pt x="5080" y="300618"/>
                  </a:cubicBezTo>
                  <a:cubicBezTo>
                    <a:pt x="13161" y="295538"/>
                    <a:pt x="21704" y="290920"/>
                    <a:pt x="30709" y="287225"/>
                  </a:cubicBezTo>
                  <a:cubicBezTo>
                    <a:pt x="28400" y="273602"/>
                    <a:pt x="27246" y="259747"/>
                    <a:pt x="27246" y="245662"/>
                  </a:cubicBezTo>
                  <a:cubicBezTo>
                    <a:pt x="27246" y="156069"/>
                    <a:pt x="75273" y="71556"/>
                    <a:pt x="152623" y="25374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1" name="Полилиния: фигура 57">
              <a:extLst>
                <a:ext uri="{FF2B5EF4-FFF2-40B4-BE49-F238E27FC236}">
                  <a16:creationId xmlns:a16="http://schemas.microsoft.com/office/drawing/2014/main" id="{77472B9F-6C81-429B-B671-1D86AECF5DAD}"/>
                </a:ext>
              </a:extLst>
            </p:cNvPr>
            <p:cNvSpPr/>
            <p:nvPr/>
          </p:nvSpPr>
          <p:spPr>
            <a:xfrm>
              <a:off x="6012161" y="5785771"/>
              <a:ext cx="314011" cy="252811"/>
            </a:xfrm>
            <a:custGeom>
              <a:avLst/>
              <a:gdLst>
                <a:gd name="connsiteX0" fmla="*/ 54723 w 337571"/>
                <a:gd name="connsiteY0" fmla="*/ 244591 h 271780"/>
                <a:gd name="connsiteX1" fmla="*/ 13392 w 337571"/>
                <a:gd name="connsiteY1" fmla="*/ 241128 h 271780"/>
                <a:gd name="connsiteX2" fmla="*/ 0 w 337571"/>
                <a:gd name="connsiteY2" fmla="*/ 266528 h 271780"/>
                <a:gd name="connsiteX3" fmla="*/ 54723 w 337571"/>
                <a:gd name="connsiteY3" fmla="*/ 271838 h 271780"/>
                <a:gd name="connsiteX4" fmla="*/ 337572 w 337571"/>
                <a:gd name="connsiteY4" fmla="*/ 15068 h 271780"/>
                <a:gd name="connsiteX5" fmla="*/ 325103 w 337571"/>
                <a:gd name="connsiteY5" fmla="*/ 58 h 271780"/>
                <a:gd name="connsiteX6" fmla="*/ 310326 w 337571"/>
                <a:gd name="connsiteY6" fmla="*/ 12528 h 271780"/>
                <a:gd name="connsiteX7" fmla="*/ 54723 w 337571"/>
                <a:gd name="connsiteY7" fmla="*/ 244591 h 27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71" h="271780">
                  <a:moveTo>
                    <a:pt x="54723" y="244591"/>
                  </a:moveTo>
                  <a:cubicBezTo>
                    <a:pt x="40869" y="244591"/>
                    <a:pt x="27015" y="243206"/>
                    <a:pt x="13392" y="241128"/>
                  </a:cubicBezTo>
                  <a:cubicBezTo>
                    <a:pt x="9698" y="250133"/>
                    <a:pt x="5080" y="258446"/>
                    <a:pt x="0" y="266528"/>
                  </a:cubicBezTo>
                  <a:cubicBezTo>
                    <a:pt x="17779" y="269991"/>
                    <a:pt x="36251" y="271838"/>
                    <a:pt x="54723" y="271838"/>
                  </a:cubicBezTo>
                  <a:cubicBezTo>
                    <a:pt x="202035" y="271838"/>
                    <a:pt x="323487" y="161464"/>
                    <a:pt x="337572" y="15068"/>
                  </a:cubicBezTo>
                  <a:cubicBezTo>
                    <a:pt x="338265" y="7448"/>
                    <a:pt x="332723" y="982"/>
                    <a:pt x="325103" y="58"/>
                  </a:cubicBezTo>
                  <a:cubicBezTo>
                    <a:pt x="317484" y="-634"/>
                    <a:pt x="311019" y="4908"/>
                    <a:pt x="310326" y="12528"/>
                  </a:cubicBezTo>
                  <a:cubicBezTo>
                    <a:pt x="297858" y="142529"/>
                    <a:pt x="185641" y="244591"/>
                    <a:pt x="54723" y="244591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2" name="Полилиния: фигура 58">
              <a:extLst>
                <a:ext uri="{FF2B5EF4-FFF2-40B4-BE49-F238E27FC236}">
                  <a16:creationId xmlns:a16="http://schemas.microsoft.com/office/drawing/2014/main" id="{8144C066-5B49-48FE-B83E-B9560B33F3BF}"/>
                </a:ext>
              </a:extLst>
            </p:cNvPr>
            <p:cNvSpPr/>
            <p:nvPr/>
          </p:nvSpPr>
          <p:spPr>
            <a:xfrm>
              <a:off x="5867183" y="5578758"/>
              <a:ext cx="197814" cy="223599"/>
            </a:xfrm>
            <a:custGeom>
              <a:avLst/>
              <a:gdLst>
                <a:gd name="connsiteX0" fmla="*/ 199726 w 212656"/>
                <a:gd name="connsiteY0" fmla="*/ 27485 h 240376"/>
                <a:gd name="connsiteX1" fmla="*/ 212656 w 212656"/>
                <a:gd name="connsiteY1" fmla="*/ 12938 h 240376"/>
                <a:gd name="connsiteX2" fmla="*/ 198110 w 212656"/>
                <a:gd name="connsiteY2" fmla="*/ 7 h 240376"/>
                <a:gd name="connsiteX3" fmla="*/ 0 w 212656"/>
                <a:gd name="connsiteY3" fmla="*/ 210365 h 240376"/>
                <a:gd name="connsiteX4" fmla="*/ 2309 w 212656"/>
                <a:gd name="connsiteY4" fmla="*/ 240383 h 240376"/>
                <a:gd name="connsiteX5" fmla="*/ 19626 w 212656"/>
                <a:gd name="connsiteY5" fmla="*/ 239460 h 240376"/>
                <a:gd name="connsiteX6" fmla="*/ 29786 w 212656"/>
                <a:gd name="connsiteY6" fmla="*/ 239922 h 240376"/>
                <a:gd name="connsiteX7" fmla="*/ 27246 w 212656"/>
                <a:gd name="connsiteY7" fmla="*/ 210365 h 240376"/>
                <a:gd name="connsiteX8" fmla="*/ 199726 w 212656"/>
                <a:gd name="connsiteY8" fmla="*/ 27485 h 24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56" h="240376">
                  <a:moveTo>
                    <a:pt x="199726" y="27485"/>
                  </a:moveTo>
                  <a:cubicBezTo>
                    <a:pt x="207346" y="27023"/>
                    <a:pt x="213118" y="20558"/>
                    <a:pt x="212656" y="12938"/>
                  </a:cubicBezTo>
                  <a:cubicBezTo>
                    <a:pt x="212195" y="5318"/>
                    <a:pt x="205499" y="-224"/>
                    <a:pt x="198110" y="7"/>
                  </a:cubicBezTo>
                  <a:cubicBezTo>
                    <a:pt x="87048" y="6703"/>
                    <a:pt x="0" y="99067"/>
                    <a:pt x="0" y="210365"/>
                  </a:cubicBezTo>
                  <a:cubicBezTo>
                    <a:pt x="0" y="220525"/>
                    <a:pt x="924" y="230685"/>
                    <a:pt x="2309" y="240383"/>
                  </a:cubicBezTo>
                  <a:cubicBezTo>
                    <a:pt x="7851" y="239922"/>
                    <a:pt x="13623" y="239460"/>
                    <a:pt x="19626" y="239460"/>
                  </a:cubicBezTo>
                  <a:cubicBezTo>
                    <a:pt x="23090" y="239460"/>
                    <a:pt x="26322" y="239691"/>
                    <a:pt x="29786" y="239922"/>
                  </a:cubicBezTo>
                  <a:cubicBezTo>
                    <a:pt x="28400" y="230223"/>
                    <a:pt x="27246" y="220525"/>
                    <a:pt x="27246" y="210365"/>
                  </a:cubicBezTo>
                  <a:cubicBezTo>
                    <a:pt x="27246" y="113614"/>
                    <a:pt x="102980" y="33027"/>
                    <a:pt x="199726" y="27485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3" name="Полилиния: фигура 59">
              <a:extLst>
                <a:ext uri="{FF2B5EF4-FFF2-40B4-BE49-F238E27FC236}">
                  <a16:creationId xmlns:a16="http://schemas.microsoft.com/office/drawing/2014/main" id="{D9920ADD-37C3-4D89-ACAF-292E9F31819C}"/>
                </a:ext>
              </a:extLst>
            </p:cNvPr>
            <p:cNvSpPr/>
            <p:nvPr/>
          </p:nvSpPr>
          <p:spPr>
            <a:xfrm>
              <a:off x="6452678" y="5508958"/>
              <a:ext cx="375868" cy="25775"/>
            </a:xfrm>
            <a:custGeom>
              <a:avLst/>
              <a:gdLst>
                <a:gd name="connsiteX0" fmla="*/ 13854 w 404070"/>
                <a:gd name="connsiteY0" fmla="*/ 27709 h 27709"/>
                <a:gd name="connsiteX1" fmla="*/ 13854 w 404070"/>
                <a:gd name="connsiteY1" fmla="*/ 27709 h 27709"/>
                <a:gd name="connsiteX2" fmla="*/ 390447 w 404070"/>
                <a:gd name="connsiteY2" fmla="*/ 27247 h 27709"/>
                <a:gd name="connsiteX3" fmla="*/ 404070 w 404070"/>
                <a:gd name="connsiteY3" fmla="*/ 13624 h 27709"/>
                <a:gd name="connsiteX4" fmla="*/ 390447 w 404070"/>
                <a:gd name="connsiteY4" fmla="*/ 0 h 27709"/>
                <a:gd name="connsiteX5" fmla="*/ 390447 w 404070"/>
                <a:gd name="connsiteY5" fmla="*/ 0 h 27709"/>
                <a:gd name="connsiteX6" fmla="*/ 13854 w 404070"/>
                <a:gd name="connsiteY6" fmla="*/ 231 h 27709"/>
                <a:gd name="connsiteX7" fmla="*/ 0 w 404070"/>
                <a:gd name="connsiteY7" fmla="*/ 13855 h 27709"/>
                <a:gd name="connsiteX8" fmla="*/ 13854 w 404070"/>
                <a:gd name="connsiteY8" fmla="*/ 27709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070" h="27709">
                  <a:moveTo>
                    <a:pt x="13854" y="27709"/>
                  </a:moveTo>
                  <a:lnTo>
                    <a:pt x="13854" y="27709"/>
                  </a:lnTo>
                  <a:lnTo>
                    <a:pt x="390447" y="27247"/>
                  </a:lnTo>
                  <a:cubicBezTo>
                    <a:pt x="398067" y="27247"/>
                    <a:pt x="404070" y="21244"/>
                    <a:pt x="404070" y="13624"/>
                  </a:cubicBezTo>
                  <a:cubicBezTo>
                    <a:pt x="404070" y="6004"/>
                    <a:pt x="398067" y="0"/>
                    <a:pt x="390447" y="0"/>
                  </a:cubicBezTo>
                  <a:lnTo>
                    <a:pt x="390447" y="0"/>
                  </a:lnTo>
                  <a:lnTo>
                    <a:pt x="13854" y="231"/>
                  </a:lnTo>
                  <a:cubicBezTo>
                    <a:pt x="6234" y="231"/>
                    <a:pt x="0" y="6465"/>
                    <a:pt x="0" y="13855"/>
                  </a:cubicBezTo>
                  <a:cubicBezTo>
                    <a:pt x="0" y="21475"/>
                    <a:pt x="6234" y="27709"/>
                    <a:pt x="13854" y="27709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4" name="Полилиния: фигура 60">
              <a:extLst>
                <a:ext uri="{FF2B5EF4-FFF2-40B4-BE49-F238E27FC236}">
                  <a16:creationId xmlns:a16="http://schemas.microsoft.com/office/drawing/2014/main" id="{AB536635-D7E6-4DAB-BCD8-325776E40EDB}"/>
                </a:ext>
              </a:extLst>
            </p:cNvPr>
            <p:cNvSpPr/>
            <p:nvPr/>
          </p:nvSpPr>
          <p:spPr>
            <a:xfrm>
              <a:off x="6452892" y="5440869"/>
              <a:ext cx="118130" cy="25775"/>
            </a:xfrm>
            <a:custGeom>
              <a:avLst/>
              <a:gdLst>
                <a:gd name="connsiteX0" fmla="*/ 13623 w 126993"/>
                <a:gd name="connsiteY0" fmla="*/ 27709 h 27709"/>
                <a:gd name="connsiteX1" fmla="*/ 13623 w 126993"/>
                <a:gd name="connsiteY1" fmla="*/ 27709 h 27709"/>
                <a:gd name="connsiteX2" fmla="*/ 113371 w 126993"/>
                <a:gd name="connsiteY2" fmla="*/ 27247 h 27709"/>
                <a:gd name="connsiteX3" fmla="*/ 126994 w 126993"/>
                <a:gd name="connsiteY3" fmla="*/ 13624 h 27709"/>
                <a:gd name="connsiteX4" fmla="*/ 113371 w 126993"/>
                <a:gd name="connsiteY4" fmla="*/ 0 h 27709"/>
                <a:gd name="connsiteX5" fmla="*/ 113371 w 126993"/>
                <a:gd name="connsiteY5" fmla="*/ 0 h 27709"/>
                <a:gd name="connsiteX6" fmla="*/ 13623 w 126993"/>
                <a:gd name="connsiteY6" fmla="*/ 231 h 27709"/>
                <a:gd name="connsiteX7" fmla="*/ 0 w 126993"/>
                <a:gd name="connsiteY7" fmla="*/ 14085 h 27709"/>
                <a:gd name="connsiteX8" fmla="*/ 13623 w 126993"/>
                <a:gd name="connsiteY8" fmla="*/ 27709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93" h="27709">
                  <a:moveTo>
                    <a:pt x="13623" y="27709"/>
                  </a:moveTo>
                  <a:lnTo>
                    <a:pt x="13623" y="27709"/>
                  </a:lnTo>
                  <a:lnTo>
                    <a:pt x="113371" y="27247"/>
                  </a:lnTo>
                  <a:cubicBezTo>
                    <a:pt x="120990" y="27247"/>
                    <a:pt x="126994" y="21244"/>
                    <a:pt x="126994" y="13624"/>
                  </a:cubicBezTo>
                  <a:cubicBezTo>
                    <a:pt x="126994" y="6004"/>
                    <a:pt x="120990" y="0"/>
                    <a:pt x="113371" y="0"/>
                  </a:cubicBezTo>
                  <a:lnTo>
                    <a:pt x="113371" y="0"/>
                  </a:lnTo>
                  <a:lnTo>
                    <a:pt x="13623" y="231"/>
                  </a:lnTo>
                  <a:cubicBezTo>
                    <a:pt x="6003" y="231"/>
                    <a:pt x="0" y="6465"/>
                    <a:pt x="0" y="14085"/>
                  </a:cubicBezTo>
                  <a:cubicBezTo>
                    <a:pt x="0" y="21475"/>
                    <a:pt x="6003" y="27709"/>
                    <a:pt x="13623" y="27709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5" name="Полилиния: фигура 61">
              <a:extLst>
                <a:ext uri="{FF2B5EF4-FFF2-40B4-BE49-F238E27FC236}">
                  <a16:creationId xmlns:a16="http://schemas.microsoft.com/office/drawing/2014/main" id="{9BE7DCD7-B7BB-4039-8C77-5ED7787DA7C3}"/>
                </a:ext>
              </a:extLst>
            </p:cNvPr>
            <p:cNvSpPr/>
            <p:nvPr/>
          </p:nvSpPr>
          <p:spPr>
            <a:xfrm>
              <a:off x="6035142" y="5149126"/>
              <a:ext cx="227024" cy="821366"/>
            </a:xfrm>
            <a:custGeom>
              <a:avLst/>
              <a:gdLst>
                <a:gd name="connsiteX0" fmla="*/ 30017 w 244058"/>
                <a:gd name="connsiteY0" fmla="*/ 855808 h 882996"/>
                <a:gd name="connsiteX1" fmla="*/ 462 w 244058"/>
                <a:gd name="connsiteY1" fmla="*/ 853037 h 882996"/>
                <a:gd name="connsiteX2" fmla="*/ 1154 w 244058"/>
                <a:gd name="connsiteY2" fmla="*/ 863428 h 882996"/>
                <a:gd name="connsiteX3" fmla="*/ 0 w 244058"/>
                <a:gd name="connsiteY3" fmla="*/ 880746 h 882996"/>
                <a:gd name="connsiteX4" fmla="*/ 30017 w 244058"/>
                <a:gd name="connsiteY4" fmla="*/ 883055 h 882996"/>
                <a:gd name="connsiteX5" fmla="*/ 240826 w 244058"/>
                <a:gd name="connsiteY5" fmla="*/ 672697 h 882996"/>
                <a:gd name="connsiteX6" fmla="*/ 241980 w 244058"/>
                <a:gd name="connsiteY6" fmla="*/ 56169 h 882996"/>
                <a:gd name="connsiteX7" fmla="*/ 244058 w 244058"/>
                <a:gd name="connsiteY7" fmla="*/ 15068 h 882996"/>
                <a:gd name="connsiteX8" fmla="*/ 232052 w 244058"/>
                <a:gd name="connsiteY8" fmla="*/ 59 h 882996"/>
                <a:gd name="connsiteX9" fmla="*/ 217044 w 244058"/>
                <a:gd name="connsiteY9" fmla="*/ 12297 h 882996"/>
                <a:gd name="connsiteX10" fmla="*/ 214735 w 244058"/>
                <a:gd name="connsiteY10" fmla="*/ 56169 h 882996"/>
                <a:gd name="connsiteX11" fmla="*/ 213580 w 244058"/>
                <a:gd name="connsiteY11" fmla="*/ 672697 h 882996"/>
                <a:gd name="connsiteX12" fmla="*/ 30017 w 244058"/>
                <a:gd name="connsiteY12" fmla="*/ 855808 h 8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058" h="882996">
                  <a:moveTo>
                    <a:pt x="30017" y="855808"/>
                  </a:moveTo>
                  <a:cubicBezTo>
                    <a:pt x="20088" y="855808"/>
                    <a:pt x="10159" y="854653"/>
                    <a:pt x="462" y="853037"/>
                  </a:cubicBezTo>
                  <a:cubicBezTo>
                    <a:pt x="693" y="856500"/>
                    <a:pt x="1154" y="859964"/>
                    <a:pt x="1154" y="863428"/>
                  </a:cubicBezTo>
                  <a:cubicBezTo>
                    <a:pt x="1154" y="869200"/>
                    <a:pt x="693" y="874973"/>
                    <a:pt x="0" y="880746"/>
                  </a:cubicBezTo>
                  <a:cubicBezTo>
                    <a:pt x="9929" y="882131"/>
                    <a:pt x="19857" y="883055"/>
                    <a:pt x="30017" y="883055"/>
                  </a:cubicBezTo>
                  <a:cubicBezTo>
                    <a:pt x="146158" y="883055"/>
                    <a:pt x="240595" y="788613"/>
                    <a:pt x="240826" y="672697"/>
                  </a:cubicBezTo>
                  <a:lnTo>
                    <a:pt x="241980" y="56169"/>
                  </a:lnTo>
                  <a:cubicBezTo>
                    <a:pt x="241980" y="42546"/>
                    <a:pt x="242673" y="28691"/>
                    <a:pt x="244058" y="15068"/>
                  </a:cubicBezTo>
                  <a:cubicBezTo>
                    <a:pt x="244982" y="7679"/>
                    <a:pt x="239441" y="982"/>
                    <a:pt x="232052" y="59"/>
                  </a:cubicBezTo>
                  <a:cubicBezTo>
                    <a:pt x="224432" y="-634"/>
                    <a:pt x="217736" y="4908"/>
                    <a:pt x="217044" y="12297"/>
                  </a:cubicBezTo>
                  <a:cubicBezTo>
                    <a:pt x="215427" y="26613"/>
                    <a:pt x="214735" y="41391"/>
                    <a:pt x="214735" y="56169"/>
                  </a:cubicBezTo>
                  <a:lnTo>
                    <a:pt x="213580" y="672697"/>
                  </a:lnTo>
                  <a:cubicBezTo>
                    <a:pt x="213349" y="773604"/>
                    <a:pt x="131150" y="855808"/>
                    <a:pt x="30017" y="855808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6" name="Полилиния: фигура 62">
              <a:extLst>
                <a:ext uri="{FF2B5EF4-FFF2-40B4-BE49-F238E27FC236}">
                  <a16:creationId xmlns:a16="http://schemas.microsoft.com/office/drawing/2014/main" id="{FB0D77FA-CE22-4CF2-B8C1-08B6E1004D05}"/>
                </a:ext>
              </a:extLst>
            </p:cNvPr>
            <p:cNvSpPr/>
            <p:nvPr/>
          </p:nvSpPr>
          <p:spPr>
            <a:xfrm>
              <a:off x="6301902" y="5010639"/>
              <a:ext cx="26203" cy="706023"/>
            </a:xfrm>
            <a:custGeom>
              <a:avLst/>
              <a:gdLst>
                <a:gd name="connsiteX0" fmla="*/ 13623 w 28169"/>
                <a:gd name="connsiteY0" fmla="*/ 758998 h 758998"/>
                <a:gd name="connsiteX1" fmla="*/ 13623 w 28169"/>
                <a:gd name="connsiteY1" fmla="*/ 758998 h 758998"/>
                <a:gd name="connsiteX2" fmla="*/ 27477 w 28169"/>
                <a:gd name="connsiteY2" fmla="*/ 745375 h 758998"/>
                <a:gd name="connsiteX3" fmla="*/ 27939 w 28169"/>
                <a:gd name="connsiteY3" fmla="*/ 426720 h 758998"/>
                <a:gd name="connsiteX4" fmla="*/ 28169 w 28169"/>
                <a:gd name="connsiteY4" fmla="*/ 13624 h 758998"/>
                <a:gd name="connsiteX5" fmla="*/ 14316 w 28169"/>
                <a:gd name="connsiteY5" fmla="*/ 0 h 758998"/>
                <a:gd name="connsiteX6" fmla="*/ 693 w 28169"/>
                <a:gd name="connsiteY6" fmla="*/ 13624 h 758998"/>
                <a:gd name="connsiteX7" fmla="*/ 693 w 28169"/>
                <a:gd name="connsiteY7" fmla="*/ 426489 h 758998"/>
                <a:gd name="connsiteX8" fmla="*/ 0 w 28169"/>
                <a:gd name="connsiteY8" fmla="*/ 745375 h 758998"/>
                <a:gd name="connsiteX9" fmla="*/ 13623 w 28169"/>
                <a:gd name="connsiteY9" fmla="*/ 758998 h 75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69" h="758998">
                  <a:moveTo>
                    <a:pt x="13623" y="758998"/>
                  </a:moveTo>
                  <a:lnTo>
                    <a:pt x="13623" y="758998"/>
                  </a:lnTo>
                  <a:cubicBezTo>
                    <a:pt x="21243" y="758998"/>
                    <a:pt x="27477" y="752995"/>
                    <a:pt x="27477" y="745375"/>
                  </a:cubicBezTo>
                  <a:lnTo>
                    <a:pt x="27939" y="426720"/>
                  </a:lnTo>
                  <a:lnTo>
                    <a:pt x="28169" y="13624"/>
                  </a:lnTo>
                  <a:cubicBezTo>
                    <a:pt x="28169" y="6004"/>
                    <a:pt x="21935" y="0"/>
                    <a:pt x="14316" y="0"/>
                  </a:cubicBezTo>
                  <a:cubicBezTo>
                    <a:pt x="6927" y="0"/>
                    <a:pt x="693" y="6004"/>
                    <a:pt x="693" y="13624"/>
                  </a:cubicBezTo>
                  <a:lnTo>
                    <a:pt x="693" y="426489"/>
                  </a:lnTo>
                  <a:lnTo>
                    <a:pt x="0" y="745375"/>
                  </a:lnTo>
                  <a:cubicBezTo>
                    <a:pt x="0" y="752995"/>
                    <a:pt x="6234" y="758998"/>
                    <a:pt x="13623" y="758998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7" name="Полилиния: фигура 63">
              <a:extLst>
                <a:ext uri="{FF2B5EF4-FFF2-40B4-BE49-F238E27FC236}">
                  <a16:creationId xmlns:a16="http://schemas.microsoft.com/office/drawing/2014/main" id="{57EEBA92-A138-4F36-BF32-87026944D0D1}"/>
                </a:ext>
              </a:extLst>
            </p:cNvPr>
            <p:cNvSpPr/>
            <p:nvPr/>
          </p:nvSpPr>
          <p:spPr>
            <a:xfrm>
              <a:off x="5951592" y="5918216"/>
              <a:ext cx="402716" cy="188373"/>
            </a:xfrm>
            <a:custGeom>
              <a:avLst/>
              <a:gdLst>
                <a:gd name="connsiteX0" fmla="*/ 426006 w 432932"/>
                <a:gd name="connsiteY0" fmla="*/ 1763 h 202507"/>
                <a:gd name="connsiteX1" fmla="*/ 407303 w 432932"/>
                <a:gd name="connsiteY1" fmla="*/ 6843 h 202507"/>
                <a:gd name="connsiteX2" fmla="*/ 119836 w 432932"/>
                <a:gd name="connsiteY2" fmla="*/ 175407 h 202507"/>
                <a:gd name="connsiteX3" fmla="*/ 30248 w 432932"/>
                <a:gd name="connsiteY3" fmla="*/ 162938 h 202507"/>
                <a:gd name="connsiteX4" fmla="*/ 0 w 432932"/>
                <a:gd name="connsiteY4" fmla="*/ 182103 h 202507"/>
                <a:gd name="connsiteX5" fmla="*/ 119836 w 432932"/>
                <a:gd name="connsiteY5" fmla="*/ 202654 h 202507"/>
                <a:gd name="connsiteX6" fmla="*/ 431316 w 432932"/>
                <a:gd name="connsiteY6" fmla="*/ 20467 h 202507"/>
                <a:gd name="connsiteX7" fmla="*/ 426006 w 432932"/>
                <a:gd name="connsiteY7" fmla="*/ 1763 h 20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932" h="202507">
                  <a:moveTo>
                    <a:pt x="426006" y="1763"/>
                  </a:moveTo>
                  <a:cubicBezTo>
                    <a:pt x="419540" y="-1931"/>
                    <a:pt x="411228" y="378"/>
                    <a:pt x="407303" y="6843"/>
                  </a:cubicBezTo>
                  <a:cubicBezTo>
                    <a:pt x="348886" y="110752"/>
                    <a:pt x="238748" y="175407"/>
                    <a:pt x="119836" y="175407"/>
                  </a:cubicBezTo>
                  <a:cubicBezTo>
                    <a:pt x="89126" y="175407"/>
                    <a:pt x="59110" y="171020"/>
                    <a:pt x="30248" y="162938"/>
                  </a:cubicBezTo>
                  <a:cubicBezTo>
                    <a:pt x="21012" y="170327"/>
                    <a:pt x="10621" y="176792"/>
                    <a:pt x="0" y="182103"/>
                  </a:cubicBezTo>
                  <a:cubicBezTo>
                    <a:pt x="37867" y="195727"/>
                    <a:pt x="78274" y="202654"/>
                    <a:pt x="119836" y="202654"/>
                  </a:cubicBezTo>
                  <a:cubicBezTo>
                    <a:pt x="248446" y="202654"/>
                    <a:pt x="367819" y="132920"/>
                    <a:pt x="431316" y="20467"/>
                  </a:cubicBezTo>
                  <a:cubicBezTo>
                    <a:pt x="435011" y="13770"/>
                    <a:pt x="432702" y="5458"/>
                    <a:pt x="426006" y="1763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8" name="Полилиния: фигура 64">
              <a:extLst>
                <a:ext uri="{FF2B5EF4-FFF2-40B4-BE49-F238E27FC236}">
                  <a16:creationId xmlns:a16="http://schemas.microsoft.com/office/drawing/2014/main" id="{DB08A63C-5904-4365-8682-7F5A6F0E7E76}"/>
                </a:ext>
              </a:extLst>
            </p:cNvPr>
            <p:cNvSpPr/>
            <p:nvPr/>
          </p:nvSpPr>
          <p:spPr>
            <a:xfrm>
              <a:off x="6363039" y="5589720"/>
              <a:ext cx="32646" cy="263336"/>
            </a:xfrm>
            <a:custGeom>
              <a:avLst/>
              <a:gdLst>
                <a:gd name="connsiteX0" fmla="*/ 21323 w 35096"/>
                <a:gd name="connsiteY0" fmla="*/ 0 h 283094"/>
                <a:gd name="connsiteX1" fmla="*/ 21323 w 35096"/>
                <a:gd name="connsiteY1" fmla="*/ 0 h 283094"/>
                <a:gd name="connsiteX2" fmla="*/ 7700 w 35096"/>
                <a:gd name="connsiteY2" fmla="*/ 13624 h 283094"/>
                <a:gd name="connsiteX3" fmla="*/ 7469 w 35096"/>
                <a:gd name="connsiteY3" fmla="*/ 199275 h 283094"/>
                <a:gd name="connsiteX4" fmla="*/ 311 w 35096"/>
                <a:gd name="connsiteY4" fmla="*/ 266700 h 283094"/>
                <a:gd name="connsiteX5" fmla="*/ 10932 w 35096"/>
                <a:gd name="connsiteY5" fmla="*/ 282864 h 283094"/>
                <a:gd name="connsiteX6" fmla="*/ 13703 w 35096"/>
                <a:gd name="connsiteY6" fmla="*/ 283095 h 283094"/>
                <a:gd name="connsiteX7" fmla="*/ 27095 w 35096"/>
                <a:gd name="connsiteY7" fmla="*/ 272242 h 283094"/>
                <a:gd name="connsiteX8" fmla="*/ 34715 w 35096"/>
                <a:gd name="connsiteY8" fmla="*/ 199275 h 283094"/>
                <a:gd name="connsiteX9" fmla="*/ 35177 w 35096"/>
                <a:gd name="connsiteY9" fmla="*/ 13855 h 283094"/>
                <a:gd name="connsiteX10" fmla="*/ 21323 w 35096"/>
                <a:gd name="connsiteY10" fmla="*/ 0 h 28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96" h="283094">
                  <a:moveTo>
                    <a:pt x="21323" y="0"/>
                  </a:moveTo>
                  <a:lnTo>
                    <a:pt x="21323" y="0"/>
                  </a:lnTo>
                  <a:cubicBezTo>
                    <a:pt x="13934" y="0"/>
                    <a:pt x="7700" y="6235"/>
                    <a:pt x="7700" y="13624"/>
                  </a:cubicBezTo>
                  <a:lnTo>
                    <a:pt x="7469" y="199275"/>
                  </a:lnTo>
                  <a:cubicBezTo>
                    <a:pt x="7238" y="221904"/>
                    <a:pt x="4929" y="244533"/>
                    <a:pt x="311" y="266700"/>
                  </a:cubicBezTo>
                  <a:cubicBezTo>
                    <a:pt x="-1305" y="274089"/>
                    <a:pt x="3544" y="281247"/>
                    <a:pt x="10932" y="282864"/>
                  </a:cubicBezTo>
                  <a:cubicBezTo>
                    <a:pt x="11856" y="283095"/>
                    <a:pt x="12780" y="283095"/>
                    <a:pt x="13703" y="283095"/>
                  </a:cubicBezTo>
                  <a:cubicBezTo>
                    <a:pt x="19937" y="283095"/>
                    <a:pt x="25710" y="278707"/>
                    <a:pt x="27095" y="272242"/>
                  </a:cubicBezTo>
                  <a:cubicBezTo>
                    <a:pt x="32175" y="248227"/>
                    <a:pt x="34715" y="223751"/>
                    <a:pt x="34715" y="199275"/>
                  </a:cubicBezTo>
                  <a:lnTo>
                    <a:pt x="35177" y="13855"/>
                  </a:lnTo>
                  <a:cubicBezTo>
                    <a:pt x="35177" y="6235"/>
                    <a:pt x="28942" y="0"/>
                    <a:pt x="21323" y="0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49" name="Полилиния: фигура 65">
              <a:extLst>
                <a:ext uri="{FF2B5EF4-FFF2-40B4-BE49-F238E27FC236}">
                  <a16:creationId xmlns:a16="http://schemas.microsoft.com/office/drawing/2014/main" id="{C42D4755-73B0-4779-865D-22C5907EB922}"/>
                </a:ext>
              </a:extLst>
            </p:cNvPr>
            <p:cNvSpPr/>
            <p:nvPr/>
          </p:nvSpPr>
          <p:spPr>
            <a:xfrm>
              <a:off x="6452678" y="5577047"/>
              <a:ext cx="595374" cy="25775"/>
            </a:xfrm>
            <a:custGeom>
              <a:avLst/>
              <a:gdLst>
                <a:gd name="connsiteX0" fmla="*/ 626424 w 640047"/>
                <a:gd name="connsiteY0" fmla="*/ 0 h 27709"/>
                <a:gd name="connsiteX1" fmla="*/ 626424 w 640047"/>
                <a:gd name="connsiteY1" fmla="*/ 0 h 27709"/>
                <a:gd name="connsiteX2" fmla="*/ 13623 w 640047"/>
                <a:gd name="connsiteY2" fmla="*/ 231 h 27709"/>
                <a:gd name="connsiteX3" fmla="*/ 0 w 640047"/>
                <a:gd name="connsiteY3" fmla="*/ 13855 h 27709"/>
                <a:gd name="connsiteX4" fmla="*/ 13623 w 640047"/>
                <a:gd name="connsiteY4" fmla="*/ 27709 h 27709"/>
                <a:gd name="connsiteX5" fmla="*/ 13623 w 640047"/>
                <a:gd name="connsiteY5" fmla="*/ 27709 h 27709"/>
                <a:gd name="connsiteX6" fmla="*/ 626424 w 640047"/>
                <a:gd name="connsiteY6" fmla="*/ 27478 h 27709"/>
                <a:gd name="connsiteX7" fmla="*/ 640047 w 640047"/>
                <a:gd name="connsiteY7" fmla="*/ 13855 h 27709"/>
                <a:gd name="connsiteX8" fmla="*/ 626424 w 640047"/>
                <a:gd name="connsiteY8" fmla="*/ 0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47" h="27709">
                  <a:moveTo>
                    <a:pt x="626424" y="0"/>
                  </a:moveTo>
                  <a:lnTo>
                    <a:pt x="626424" y="0"/>
                  </a:lnTo>
                  <a:lnTo>
                    <a:pt x="13623" y="231"/>
                  </a:lnTo>
                  <a:cubicBezTo>
                    <a:pt x="6003" y="231"/>
                    <a:pt x="0" y="6465"/>
                    <a:pt x="0" y="13855"/>
                  </a:cubicBezTo>
                  <a:cubicBezTo>
                    <a:pt x="0" y="21475"/>
                    <a:pt x="6003" y="27709"/>
                    <a:pt x="13623" y="27709"/>
                  </a:cubicBezTo>
                  <a:lnTo>
                    <a:pt x="13623" y="27709"/>
                  </a:lnTo>
                  <a:lnTo>
                    <a:pt x="626424" y="27478"/>
                  </a:lnTo>
                  <a:cubicBezTo>
                    <a:pt x="633813" y="27478"/>
                    <a:pt x="640047" y="21244"/>
                    <a:pt x="640047" y="13855"/>
                  </a:cubicBezTo>
                  <a:cubicBezTo>
                    <a:pt x="640047" y="6235"/>
                    <a:pt x="633813" y="0"/>
                    <a:pt x="626424" y="0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50" name="Полилиния: фигура 66">
              <a:extLst>
                <a:ext uri="{FF2B5EF4-FFF2-40B4-BE49-F238E27FC236}">
                  <a16:creationId xmlns:a16="http://schemas.microsoft.com/office/drawing/2014/main" id="{18C1144D-D667-40C2-A1BB-AA18E71302D7}"/>
                </a:ext>
              </a:extLst>
            </p:cNvPr>
            <p:cNvSpPr/>
            <p:nvPr/>
          </p:nvSpPr>
          <p:spPr>
            <a:xfrm>
              <a:off x="5731012" y="5442963"/>
              <a:ext cx="324320" cy="443117"/>
            </a:xfrm>
            <a:custGeom>
              <a:avLst/>
              <a:gdLst>
                <a:gd name="connsiteX0" fmla="*/ 311250 w 348654"/>
                <a:gd name="connsiteY0" fmla="*/ 29844 h 476365"/>
                <a:gd name="connsiteX1" fmla="*/ 311250 w 348654"/>
                <a:gd name="connsiteY1" fmla="*/ 29844 h 476365"/>
                <a:gd name="connsiteX2" fmla="*/ 335725 w 348654"/>
                <a:gd name="connsiteY2" fmla="*/ 27304 h 476365"/>
                <a:gd name="connsiteX3" fmla="*/ 348655 w 348654"/>
                <a:gd name="connsiteY3" fmla="*/ 12756 h 476365"/>
                <a:gd name="connsiteX4" fmla="*/ 334108 w 348654"/>
                <a:gd name="connsiteY4" fmla="*/ 56 h 476365"/>
                <a:gd name="connsiteX5" fmla="*/ 307324 w 348654"/>
                <a:gd name="connsiteY5" fmla="*/ 2596 h 476365"/>
                <a:gd name="connsiteX6" fmla="*/ 307324 w 348654"/>
                <a:gd name="connsiteY6" fmla="*/ 2596 h 476365"/>
                <a:gd name="connsiteX7" fmla="*/ 0 w 348654"/>
                <a:gd name="connsiteY7" fmla="*/ 356349 h 476365"/>
                <a:gd name="connsiteX8" fmla="*/ 20550 w 348654"/>
                <a:gd name="connsiteY8" fmla="*/ 476422 h 476365"/>
                <a:gd name="connsiteX9" fmla="*/ 39714 w 348654"/>
                <a:gd name="connsiteY9" fmla="*/ 446173 h 476365"/>
                <a:gd name="connsiteX10" fmla="*/ 27246 w 348654"/>
                <a:gd name="connsiteY10" fmla="*/ 356349 h 476365"/>
                <a:gd name="connsiteX11" fmla="*/ 311250 w 348654"/>
                <a:gd name="connsiteY11" fmla="*/ 29844 h 47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654" h="476365">
                  <a:moveTo>
                    <a:pt x="311250" y="29844"/>
                  </a:moveTo>
                  <a:lnTo>
                    <a:pt x="311250" y="29844"/>
                  </a:lnTo>
                  <a:cubicBezTo>
                    <a:pt x="319562" y="28689"/>
                    <a:pt x="327874" y="27765"/>
                    <a:pt x="335725" y="27304"/>
                  </a:cubicBezTo>
                  <a:cubicBezTo>
                    <a:pt x="343344" y="26842"/>
                    <a:pt x="349117" y="20376"/>
                    <a:pt x="348655" y="12756"/>
                  </a:cubicBezTo>
                  <a:cubicBezTo>
                    <a:pt x="348193" y="5136"/>
                    <a:pt x="341497" y="-636"/>
                    <a:pt x="334108" y="56"/>
                  </a:cubicBezTo>
                  <a:cubicBezTo>
                    <a:pt x="325334" y="518"/>
                    <a:pt x="316329" y="1442"/>
                    <a:pt x="307324" y="2596"/>
                  </a:cubicBezTo>
                  <a:lnTo>
                    <a:pt x="307324" y="2596"/>
                  </a:lnTo>
                  <a:cubicBezTo>
                    <a:pt x="132073" y="27304"/>
                    <a:pt x="0" y="179242"/>
                    <a:pt x="0" y="356349"/>
                  </a:cubicBezTo>
                  <a:cubicBezTo>
                    <a:pt x="0" y="397913"/>
                    <a:pt x="6927" y="438322"/>
                    <a:pt x="20550" y="476422"/>
                  </a:cubicBezTo>
                  <a:cubicBezTo>
                    <a:pt x="25861" y="465569"/>
                    <a:pt x="32095" y="455409"/>
                    <a:pt x="39714" y="446173"/>
                  </a:cubicBezTo>
                  <a:cubicBezTo>
                    <a:pt x="31633" y="417309"/>
                    <a:pt x="27246" y="387291"/>
                    <a:pt x="27246" y="356349"/>
                  </a:cubicBezTo>
                  <a:cubicBezTo>
                    <a:pt x="27246" y="192865"/>
                    <a:pt x="149391" y="52473"/>
                    <a:pt x="311250" y="29844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51" name="Полилиния: фигура 67">
              <a:extLst>
                <a:ext uri="{FF2B5EF4-FFF2-40B4-BE49-F238E27FC236}">
                  <a16:creationId xmlns:a16="http://schemas.microsoft.com/office/drawing/2014/main" id="{974DC1CE-4EA3-4BA3-B369-4B1DEBBE2D81}"/>
                </a:ext>
              </a:extLst>
            </p:cNvPr>
            <p:cNvSpPr/>
            <p:nvPr/>
          </p:nvSpPr>
          <p:spPr>
            <a:xfrm>
              <a:off x="6099356" y="5590793"/>
              <a:ext cx="106317" cy="25560"/>
            </a:xfrm>
            <a:custGeom>
              <a:avLst/>
              <a:gdLst>
                <a:gd name="connsiteX0" fmla="*/ 100677 w 114294"/>
                <a:gd name="connsiteY0" fmla="*/ 0 h 27478"/>
                <a:gd name="connsiteX1" fmla="*/ 100677 w 114294"/>
                <a:gd name="connsiteY1" fmla="*/ 0 h 27478"/>
                <a:gd name="connsiteX2" fmla="*/ 13629 w 114294"/>
                <a:gd name="connsiteY2" fmla="*/ 231 h 27478"/>
                <a:gd name="connsiteX3" fmla="*/ 6 w 114294"/>
                <a:gd name="connsiteY3" fmla="*/ 13855 h 27478"/>
                <a:gd name="connsiteX4" fmla="*/ 13629 w 114294"/>
                <a:gd name="connsiteY4" fmla="*/ 27478 h 27478"/>
                <a:gd name="connsiteX5" fmla="*/ 13629 w 114294"/>
                <a:gd name="connsiteY5" fmla="*/ 27478 h 27478"/>
                <a:gd name="connsiteX6" fmla="*/ 100677 w 114294"/>
                <a:gd name="connsiteY6" fmla="*/ 27247 h 27478"/>
                <a:gd name="connsiteX7" fmla="*/ 114300 w 114294"/>
                <a:gd name="connsiteY7" fmla="*/ 13624 h 27478"/>
                <a:gd name="connsiteX8" fmla="*/ 100677 w 114294"/>
                <a:gd name="connsiteY8" fmla="*/ 0 h 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4" h="27478">
                  <a:moveTo>
                    <a:pt x="100677" y="0"/>
                  </a:moveTo>
                  <a:lnTo>
                    <a:pt x="100677" y="0"/>
                  </a:lnTo>
                  <a:lnTo>
                    <a:pt x="13629" y="231"/>
                  </a:lnTo>
                  <a:cubicBezTo>
                    <a:pt x="6010" y="231"/>
                    <a:pt x="-225" y="6235"/>
                    <a:pt x="6" y="13855"/>
                  </a:cubicBezTo>
                  <a:cubicBezTo>
                    <a:pt x="6" y="21475"/>
                    <a:pt x="6010" y="27478"/>
                    <a:pt x="13629" y="27478"/>
                  </a:cubicBezTo>
                  <a:lnTo>
                    <a:pt x="13629" y="27478"/>
                  </a:lnTo>
                  <a:lnTo>
                    <a:pt x="100677" y="27247"/>
                  </a:lnTo>
                  <a:cubicBezTo>
                    <a:pt x="108297" y="27247"/>
                    <a:pt x="114300" y="21244"/>
                    <a:pt x="114300" y="13624"/>
                  </a:cubicBezTo>
                  <a:cubicBezTo>
                    <a:pt x="114300" y="6004"/>
                    <a:pt x="108297" y="0"/>
                    <a:pt x="100677" y="0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52" name="Полилиния: фигура 68">
              <a:extLst>
                <a:ext uri="{FF2B5EF4-FFF2-40B4-BE49-F238E27FC236}">
                  <a16:creationId xmlns:a16="http://schemas.microsoft.com/office/drawing/2014/main" id="{7F07ECC5-4F89-4B7C-9FC6-9CD9F951F57E}"/>
                </a:ext>
              </a:extLst>
            </p:cNvPr>
            <p:cNvSpPr/>
            <p:nvPr/>
          </p:nvSpPr>
          <p:spPr>
            <a:xfrm>
              <a:off x="6085616" y="5441942"/>
              <a:ext cx="119204" cy="25775"/>
            </a:xfrm>
            <a:custGeom>
              <a:avLst/>
              <a:gdLst>
                <a:gd name="connsiteX0" fmla="*/ 13623 w 128148"/>
                <a:gd name="connsiteY0" fmla="*/ 27709 h 27709"/>
                <a:gd name="connsiteX1" fmla="*/ 13623 w 128148"/>
                <a:gd name="connsiteY1" fmla="*/ 27709 h 27709"/>
                <a:gd name="connsiteX2" fmla="*/ 114525 w 128148"/>
                <a:gd name="connsiteY2" fmla="*/ 27478 h 27709"/>
                <a:gd name="connsiteX3" fmla="*/ 128148 w 128148"/>
                <a:gd name="connsiteY3" fmla="*/ 13624 h 27709"/>
                <a:gd name="connsiteX4" fmla="*/ 114525 w 128148"/>
                <a:gd name="connsiteY4" fmla="*/ 0 h 27709"/>
                <a:gd name="connsiteX5" fmla="*/ 114525 w 128148"/>
                <a:gd name="connsiteY5" fmla="*/ 0 h 27709"/>
                <a:gd name="connsiteX6" fmla="*/ 13623 w 128148"/>
                <a:gd name="connsiteY6" fmla="*/ 231 h 27709"/>
                <a:gd name="connsiteX7" fmla="*/ 0 w 128148"/>
                <a:gd name="connsiteY7" fmla="*/ 14085 h 27709"/>
                <a:gd name="connsiteX8" fmla="*/ 13623 w 128148"/>
                <a:gd name="connsiteY8" fmla="*/ 27709 h 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48" h="27709">
                  <a:moveTo>
                    <a:pt x="13623" y="27709"/>
                  </a:moveTo>
                  <a:lnTo>
                    <a:pt x="13623" y="27709"/>
                  </a:lnTo>
                  <a:lnTo>
                    <a:pt x="114525" y="27478"/>
                  </a:lnTo>
                  <a:cubicBezTo>
                    <a:pt x="122145" y="27478"/>
                    <a:pt x="128148" y="21244"/>
                    <a:pt x="128148" y="13624"/>
                  </a:cubicBezTo>
                  <a:cubicBezTo>
                    <a:pt x="128148" y="6235"/>
                    <a:pt x="121914" y="0"/>
                    <a:pt x="114525" y="0"/>
                  </a:cubicBezTo>
                  <a:lnTo>
                    <a:pt x="114525" y="0"/>
                  </a:lnTo>
                  <a:lnTo>
                    <a:pt x="13623" y="231"/>
                  </a:lnTo>
                  <a:cubicBezTo>
                    <a:pt x="6003" y="231"/>
                    <a:pt x="0" y="6465"/>
                    <a:pt x="0" y="14085"/>
                  </a:cubicBezTo>
                  <a:cubicBezTo>
                    <a:pt x="0" y="21475"/>
                    <a:pt x="6003" y="27709"/>
                    <a:pt x="13623" y="27709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  <p:sp>
          <p:nvSpPr>
            <p:cNvPr id="53" name="Полилиния: фигура 69">
              <a:extLst>
                <a:ext uri="{FF2B5EF4-FFF2-40B4-BE49-F238E27FC236}">
                  <a16:creationId xmlns:a16="http://schemas.microsoft.com/office/drawing/2014/main" id="{679D49F5-AA0E-4D35-A68C-82C3B7A64059}"/>
                </a:ext>
              </a:extLst>
            </p:cNvPr>
            <p:cNvSpPr/>
            <p:nvPr/>
          </p:nvSpPr>
          <p:spPr>
            <a:xfrm>
              <a:off x="6000120" y="5510031"/>
              <a:ext cx="204472" cy="30930"/>
            </a:xfrm>
            <a:custGeom>
              <a:avLst/>
              <a:gdLst>
                <a:gd name="connsiteX0" fmla="*/ 245 w 219814"/>
                <a:gd name="connsiteY0" fmla="*/ 22167 h 33250"/>
                <a:gd name="connsiteX1" fmla="*/ 13637 w 219814"/>
                <a:gd name="connsiteY1" fmla="*/ 33251 h 33250"/>
                <a:gd name="connsiteX2" fmla="*/ 16408 w 219814"/>
                <a:gd name="connsiteY2" fmla="*/ 32789 h 33250"/>
                <a:gd name="connsiteX3" fmla="*/ 67205 w 219814"/>
                <a:gd name="connsiteY3" fmla="*/ 27709 h 33250"/>
                <a:gd name="connsiteX4" fmla="*/ 206205 w 219814"/>
                <a:gd name="connsiteY4" fmla="*/ 27478 h 33250"/>
                <a:gd name="connsiteX5" fmla="*/ 219828 w 219814"/>
                <a:gd name="connsiteY5" fmla="*/ 13624 h 33250"/>
                <a:gd name="connsiteX6" fmla="*/ 206205 w 219814"/>
                <a:gd name="connsiteY6" fmla="*/ 0 h 33250"/>
                <a:gd name="connsiteX7" fmla="*/ 206205 w 219814"/>
                <a:gd name="connsiteY7" fmla="*/ 0 h 33250"/>
                <a:gd name="connsiteX8" fmla="*/ 67205 w 219814"/>
                <a:gd name="connsiteY8" fmla="*/ 462 h 33250"/>
                <a:gd name="connsiteX9" fmla="*/ 10866 w 219814"/>
                <a:gd name="connsiteY9" fmla="*/ 6004 h 33250"/>
                <a:gd name="connsiteX10" fmla="*/ 245 w 219814"/>
                <a:gd name="connsiteY10" fmla="*/ 22167 h 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14" h="33250">
                  <a:moveTo>
                    <a:pt x="245" y="22167"/>
                  </a:moveTo>
                  <a:cubicBezTo>
                    <a:pt x="1630" y="28633"/>
                    <a:pt x="7403" y="33251"/>
                    <a:pt x="13637" y="33251"/>
                  </a:cubicBezTo>
                  <a:cubicBezTo>
                    <a:pt x="14561" y="33251"/>
                    <a:pt x="15484" y="33020"/>
                    <a:pt x="16408" y="32789"/>
                  </a:cubicBezTo>
                  <a:cubicBezTo>
                    <a:pt x="33263" y="29556"/>
                    <a:pt x="50350" y="27709"/>
                    <a:pt x="67205" y="27709"/>
                  </a:cubicBezTo>
                  <a:lnTo>
                    <a:pt x="206205" y="27478"/>
                  </a:lnTo>
                  <a:cubicBezTo>
                    <a:pt x="213825" y="27478"/>
                    <a:pt x="219828" y="21244"/>
                    <a:pt x="219828" y="13624"/>
                  </a:cubicBezTo>
                  <a:cubicBezTo>
                    <a:pt x="219828" y="6235"/>
                    <a:pt x="213825" y="0"/>
                    <a:pt x="206205" y="0"/>
                  </a:cubicBezTo>
                  <a:lnTo>
                    <a:pt x="206205" y="0"/>
                  </a:lnTo>
                  <a:lnTo>
                    <a:pt x="67205" y="462"/>
                  </a:lnTo>
                  <a:cubicBezTo>
                    <a:pt x="48503" y="462"/>
                    <a:pt x="29569" y="2309"/>
                    <a:pt x="10866" y="6004"/>
                  </a:cubicBezTo>
                  <a:cubicBezTo>
                    <a:pt x="3478" y="7620"/>
                    <a:pt x="-1140" y="14778"/>
                    <a:pt x="245" y="22167"/>
                  </a:cubicBez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375"/>
            </a:p>
          </p:txBody>
        </p:sp>
      </p:grpSp>
      <p:sp>
        <p:nvSpPr>
          <p:cNvPr id="60" name="Title 59">
            <a:extLst>
              <a:ext uri="{FF2B5EF4-FFF2-40B4-BE49-F238E27FC236}">
                <a16:creationId xmlns:a16="http://schemas.microsoft.com/office/drawing/2014/main" id="{618B171F-460E-4990-AB2F-E44B86F68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861" y="1002361"/>
            <a:ext cx="10164546" cy="750077"/>
          </a:xfr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ru-RU" sz="4749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Black" panose="00000A00000000000000" pitchFamily="50" charset="-52"/>
                <a:ea typeface="+mn-ea"/>
                <a:cs typeface="+mn-cs"/>
              </a:defRPr>
            </a:lvl1pPr>
          </a:lstStyle>
          <a:p>
            <a:pPr marL="0" lvl="0" defTabSz="603184"/>
            <a:r>
              <a:rPr lang="ru-RU" dirty="0"/>
              <a:t>Заголовок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8FB4F748-F613-46A4-B410-7AB8D2668721}"/>
              </a:ext>
            </a:extLst>
          </p:cNvPr>
          <p:cNvSpPr/>
          <p:nvPr userDrawn="1"/>
        </p:nvSpPr>
        <p:spPr>
          <a:xfrm rot="5400000">
            <a:off x="14622401" y="10649642"/>
            <a:ext cx="661727" cy="1058301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375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9DC2D341-5A21-4850-8397-C0383CC923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616640" y="10857660"/>
            <a:ext cx="660534" cy="642265"/>
          </a:xfrm>
        </p:spPr>
        <p:txBody>
          <a:bodyPr/>
          <a:lstStyle>
            <a:lvl1pPr algn="ctr">
              <a:defRPr sz="2111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3ECF9382-15F5-934C-9051-CA2261F0A7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3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37" y="3007479"/>
            <a:ext cx="13872924" cy="5018044"/>
          </a:xfrm>
        </p:spPr>
        <p:txBody>
          <a:bodyPr anchor="b"/>
          <a:lstStyle>
            <a:lvl1pPr>
              <a:defRPr sz="105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437" y="8072996"/>
            <a:ext cx="13872924" cy="2638871"/>
          </a:xfrm>
        </p:spPr>
        <p:txBody>
          <a:bodyPr/>
          <a:lstStyle>
            <a:lvl1pPr marL="0" indent="0">
              <a:buNone/>
              <a:defRPr sz="4222">
                <a:solidFill>
                  <a:schemeClr val="tx1"/>
                </a:solidFill>
              </a:defRPr>
            </a:lvl1pPr>
            <a:lvl2pPr marL="804215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2pPr>
            <a:lvl3pPr marL="1608430" indent="0">
              <a:buNone/>
              <a:defRPr sz="3166">
                <a:solidFill>
                  <a:schemeClr val="tx1">
                    <a:tint val="75000"/>
                  </a:schemeClr>
                </a:solidFill>
              </a:defRPr>
            </a:lvl3pPr>
            <a:lvl4pPr marL="2412644" indent="0">
              <a:buNone/>
              <a:defRPr sz="2814">
                <a:solidFill>
                  <a:schemeClr val="tx1">
                    <a:tint val="75000"/>
                  </a:schemeClr>
                </a:solidFill>
              </a:defRPr>
            </a:lvl4pPr>
            <a:lvl5pPr marL="3216859" indent="0">
              <a:buNone/>
              <a:defRPr sz="2814">
                <a:solidFill>
                  <a:schemeClr val="tx1">
                    <a:tint val="75000"/>
                  </a:schemeClr>
                </a:solidFill>
              </a:defRPr>
            </a:lvl5pPr>
            <a:lvl6pPr marL="4021074" indent="0">
              <a:buNone/>
              <a:defRPr sz="2814">
                <a:solidFill>
                  <a:schemeClr val="tx1">
                    <a:tint val="75000"/>
                  </a:schemeClr>
                </a:solidFill>
              </a:defRPr>
            </a:lvl6pPr>
            <a:lvl7pPr marL="4825289" indent="0">
              <a:buNone/>
              <a:defRPr sz="2814">
                <a:solidFill>
                  <a:schemeClr val="tx1">
                    <a:tint val="75000"/>
                  </a:schemeClr>
                </a:solidFill>
              </a:defRPr>
            </a:lvl7pPr>
            <a:lvl8pPr marL="5629504" indent="0">
              <a:buNone/>
              <a:defRPr sz="2814">
                <a:solidFill>
                  <a:schemeClr val="tx1">
                    <a:tint val="75000"/>
                  </a:schemeClr>
                </a:solidFill>
              </a:defRPr>
            </a:lvl8pPr>
            <a:lvl9pPr marL="6433718" indent="0">
              <a:buNone/>
              <a:defRPr sz="2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5813" y="3211325"/>
            <a:ext cx="6835934" cy="765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2803" y="3211325"/>
            <a:ext cx="6835934" cy="765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4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08" y="642268"/>
            <a:ext cx="13872924" cy="2331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909" y="2957213"/>
            <a:ext cx="6804518" cy="1449284"/>
          </a:xfrm>
        </p:spPr>
        <p:txBody>
          <a:bodyPr anchor="b"/>
          <a:lstStyle>
            <a:lvl1pPr marL="0" indent="0">
              <a:buNone/>
              <a:defRPr sz="4222" b="1"/>
            </a:lvl1pPr>
            <a:lvl2pPr marL="804215" indent="0">
              <a:buNone/>
              <a:defRPr sz="3518" b="1"/>
            </a:lvl2pPr>
            <a:lvl3pPr marL="1608430" indent="0">
              <a:buNone/>
              <a:defRPr sz="3166" b="1"/>
            </a:lvl3pPr>
            <a:lvl4pPr marL="2412644" indent="0">
              <a:buNone/>
              <a:defRPr sz="2814" b="1"/>
            </a:lvl4pPr>
            <a:lvl5pPr marL="3216859" indent="0">
              <a:buNone/>
              <a:defRPr sz="2814" b="1"/>
            </a:lvl5pPr>
            <a:lvl6pPr marL="4021074" indent="0">
              <a:buNone/>
              <a:defRPr sz="2814" b="1"/>
            </a:lvl6pPr>
            <a:lvl7pPr marL="4825289" indent="0">
              <a:buNone/>
              <a:defRPr sz="2814" b="1"/>
            </a:lvl7pPr>
            <a:lvl8pPr marL="5629504" indent="0">
              <a:buNone/>
              <a:defRPr sz="2814" b="1"/>
            </a:lvl8pPr>
            <a:lvl9pPr marL="6433718" indent="0">
              <a:buNone/>
              <a:defRPr sz="281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7909" y="4406497"/>
            <a:ext cx="6804518" cy="64812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42804" y="2957213"/>
            <a:ext cx="6838029" cy="1449284"/>
          </a:xfrm>
        </p:spPr>
        <p:txBody>
          <a:bodyPr anchor="b"/>
          <a:lstStyle>
            <a:lvl1pPr marL="0" indent="0">
              <a:buNone/>
              <a:defRPr sz="4222" b="1"/>
            </a:lvl1pPr>
            <a:lvl2pPr marL="804215" indent="0">
              <a:buNone/>
              <a:defRPr sz="3518" b="1"/>
            </a:lvl2pPr>
            <a:lvl3pPr marL="1608430" indent="0">
              <a:buNone/>
              <a:defRPr sz="3166" b="1"/>
            </a:lvl3pPr>
            <a:lvl4pPr marL="2412644" indent="0">
              <a:buNone/>
              <a:defRPr sz="2814" b="1"/>
            </a:lvl4pPr>
            <a:lvl5pPr marL="3216859" indent="0">
              <a:buNone/>
              <a:defRPr sz="2814" b="1"/>
            </a:lvl5pPr>
            <a:lvl6pPr marL="4021074" indent="0">
              <a:buNone/>
              <a:defRPr sz="2814" b="1"/>
            </a:lvl6pPr>
            <a:lvl7pPr marL="4825289" indent="0">
              <a:buNone/>
              <a:defRPr sz="2814" b="1"/>
            </a:lvl7pPr>
            <a:lvl8pPr marL="5629504" indent="0">
              <a:buNone/>
              <a:defRPr sz="2814" b="1"/>
            </a:lvl8pPr>
            <a:lvl9pPr marL="6433718" indent="0">
              <a:buNone/>
              <a:defRPr sz="281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42804" y="4406497"/>
            <a:ext cx="6838029" cy="64812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9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6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08" y="804228"/>
            <a:ext cx="5187686" cy="2814796"/>
          </a:xfrm>
        </p:spPr>
        <p:txBody>
          <a:bodyPr anchor="b"/>
          <a:lstStyle>
            <a:lvl1pPr>
              <a:defRPr sz="56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029" y="1736911"/>
            <a:ext cx="8142803" cy="8572842"/>
          </a:xfrm>
        </p:spPr>
        <p:txBody>
          <a:bodyPr/>
          <a:lstStyle>
            <a:lvl1pPr>
              <a:defRPr sz="5629"/>
            </a:lvl1pPr>
            <a:lvl2pPr>
              <a:defRPr sz="4925"/>
            </a:lvl2pPr>
            <a:lvl3pPr>
              <a:defRPr sz="4222"/>
            </a:lvl3pPr>
            <a:lvl4pPr>
              <a:defRPr sz="3518"/>
            </a:lvl4pPr>
            <a:lvl5pPr>
              <a:defRPr sz="3518"/>
            </a:lvl5pPr>
            <a:lvl6pPr>
              <a:defRPr sz="3518"/>
            </a:lvl6pPr>
            <a:lvl7pPr>
              <a:defRPr sz="3518"/>
            </a:lvl7pPr>
            <a:lvl8pPr>
              <a:defRPr sz="3518"/>
            </a:lvl8pPr>
            <a:lvl9pPr>
              <a:defRPr sz="35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7908" y="3619024"/>
            <a:ext cx="5187686" cy="6704689"/>
          </a:xfrm>
        </p:spPr>
        <p:txBody>
          <a:bodyPr/>
          <a:lstStyle>
            <a:lvl1pPr marL="0" indent="0">
              <a:buNone/>
              <a:defRPr sz="2814"/>
            </a:lvl1pPr>
            <a:lvl2pPr marL="804215" indent="0">
              <a:buNone/>
              <a:defRPr sz="2463"/>
            </a:lvl2pPr>
            <a:lvl3pPr marL="1608430" indent="0">
              <a:buNone/>
              <a:defRPr sz="2111"/>
            </a:lvl3pPr>
            <a:lvl4pPr marL="2412644" indent="0">
              <a:buNone/>
              <a:defRPr sz="1759"/>
            </a:lvl4pPr>
            <a:lvl5pPr marL="3216859" indent="0">
              <a:buNone/>
              <a:defRPr sz="1759"/>
            </a:lvl5pPr>
            <a:lvl6pPr marL="4021074" indent="0">
              <a:buNone/>
              <a:defRPr sz="1759"/>
            </a:lvl6pPr>
            <a:lvl7pPr marL="4825289" indent="0">
              <a:buNone/>
              <a:defRPr sz="1759"/>
            </a:lvl7pPr>
            <a:lvl8pPr marL="5629504" indent="0">
              <a:buNone/>
              <a:defRPr sz="1759"/>
            </a:lvl8pPr>
            <a:lvl9pPr marL="6433718" indent="0">
              <a:buNone/>
              <a:defRPr sz="17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1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08" y="804228"/>
            <a:ext cx="5187686" cy="2814796"/>
          </a:xfrm>
        </p:spPr>
        <p:txBody>
          <a:bodyPr anchor="b"/>
          <a:lstStyle>
            <a:lvl1pPr>
              <a:defRPr sz="56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8029" y="1736911"/>
            <a:ext cx="8142803" cy="8572842"/>
          </a:xfrm>
        </p:spPr>
        <p:txBody>
          <a:bodyPr anchor="t"/>
          <a:lstStyle>
            <a:lvl1pPr marL="0" indent="0">
              <a:buNone/>
              <a:defRPr sz="5629"/>
            </a:lvl1pPr>
            <a:lvl2pPr marL="804215" indent="0">
              <a:buNone/>
              <a:defRPr sz="4925"/>
            </a:lvl2pPr>
            <a:lvl3pPr marL="1608430" indent="0">
              <a:buNone/>
              <a:defRPr sz="4222"/>
            </a:lvl3pPr>
            <a:lvl4pPr marL="2412644" indent="0">
              <a:buNone/>
              <a:defRPr sz="3518"/>
            </a:lvl4pPr>
            <a:lvl5pPr marL="3216859" indent="0">
              <a:buNone/>
              <a:defRPr sz="3518"/>
            </a:lvl5pPr>
            <a:lvl6pPr marL="4021074" indent="0">
              <a:buNone/>
              <a:defRPr sz="3518"/>
            </a:lvl6pPr>
            <a:lvl7pPr marL="4825289" indent="0">
              <a:buNone/>
              <a:defRPr sz="3518"/>
            </a:lvl7pPr>
            <a:lvl8pPr marL="5629504" indent="0">
              <a:buNone/>
              <a:defRPr sz="3518"/>
            </a:lvl8pPr>
            <a:lvl9pPr marL="6433718" indent="0">
              <a:buNone/>
              <a:defRPr sz="35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7908" y="3619024"/>
            <a:ext cx="5187686" cy="6704689"/>
          </a:xfrm>
        </p:spPr>
        <p:txBody>
          <a:bodyPr/>
          <a:lstStyle>
            <a:lvl1pPr marL="0" indent="0">
              <a:buNone/>
              <a:defRPr sz="2814"/>
            </a:lvl1pPr>
            <a:lvl2pPr marL="804215" indent="0">
              <a:buNone/>
              <a:defRPr sz="2463"/>
            </a:lvl2pPr>
            <a:lvl3pPr marL="1608430" indent="0">
              <a:buNone/>
              <a:defRPr sz="2111"/>
            </a:lvl3pPr>
            <a:lvl4pPr marL="2412644" indent="0">
              <a:buNone/>
              <a:defRPr sz="1759"/>
            </a:lvl4pPr>
            <a:lvl5pPr marL="3216859" indent="0">
              <a:buNone/>
              <a:defRPr sz="1759"/>
            </a:lvl5pPr>
            <a:lvl6pPr marL="4021074" indent="0">
              <a:buNone/>
              <a:defRPr sz="1759"/>
            </a:lvl6pPr>
            <a:lvl7pPr marL="4825289" indent="0">
              <a:buNone/>
              <a:defRPr sz="1759"/>
            </a:lvl7pPr>
            <a:lvl8pPr marL="5629504" indent="0">
              <a:buNone/>
              <a:defRPr sz="1759"/>
            </a:lvl8pPr>
            <a:lvl9pPr marL="6433718" indent="0">
              <a:buNone/>
              <a:defRPr sz="17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5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5813" y="642268"/>
            <a:ext cx="13872924" cy="233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813" y="3211325"/>
            <a:ext cx="13872924" cy="765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813" y="11180999"/>
            <a:ext cx="3619024" cy="642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8FA8-C684-A843-A6AE-5B90A549D973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8007" y="11180999"/>
            <a:ext cx="5428536" cy="642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713" y="11180999"/>
            <a:ext cx="3619024" cy="642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FEA4-32ED-2D48-AF83-A722C965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608430" rtl="0" eaLnBrk="1" latinLnBrk="0" hangingPunct="1">
        <a:lnSpc>
          <a:spcPct val="90000"/>
        </a:lnSpc>
        <a:spcBef>
          <a:spcPct val="0"/>
        </a:spcBef>
        <a:buNone/>
        <a:defRPr sz="7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107" indent="-402107" algn="l" defTabSz="1608430" rtl="0" eaLnBrk="1" latinLnBrk="0" hangingPunct="1">
        <a:lnSpc>
          <a:spcPct val="90000"/>
        </a:lnSpc>
        <a:spcBef>
          <a:spcPts val="1759"/>
        </a:spcBef>
        <a:buFont typeface="Arial" panose="020B0604020202020204" pitchFamily="34" charset="0"/>
        <a:buChar char="•"/>
        <a:defRPr sz="4925" kern="1200">
          <a:solidFill>
            <a:schemeClr val="tx1"/>
          </a:solidFill>
          <a:latin typeface="+mn-lt"/>
          <a:ea typeface="+mn-ea"/>
          <a:cs typeface="+mn-cs"/>
        </a:defRPr>
      </a:lvl1pPr>
      <a:lvl2pPr marL="1206322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4222" kern="1200">
          <a:solidFill>
            <a:schemeClr val="tx1"/>
          </a:solidFill>
          <a:latin typeface="+mn-lt"/>
          <a:ea typeface="+mn-ea"/>
          <a:cs typeface="+mn-cs"/>
        </a:defRPr>
      </a:lvl2pPr>
      <a:lvl3pPr marL="2010537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518" kern="1200">
          <a:solidFill>
            <a:schemeClr val="tx1"/>
          </a:solidFill>
          <a:latin typeface="+mn-lt"/>
          <a:ea typeface="+mn-ea"/>
          <a:cs typeface="+mn-cs"/>
        </a:defRPr>
      </a:lvl3pPr>
      <a:lvl4pPr marL="2814752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6" kern="1200">
          <a:solidFill>
            <a:schemeClr val="tx1"/>
          </a:solidFill>
          <a:latin typeface="+mn-lt"/>
          <a:ea typeface="+mn-ea"/>
          <a:cs typeface="+mn-cs"/>
        </a:defRPr>
      </a:lvl4pPr>
      <a:lvl5pPr marL="3618967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6" kern="1200">
          <a:solidFill>
            <a:schemeClr val="tx1"/>
          </a:solidFill>
          <a:latin typeface="+mn-lt"/>
          <a:ea typeface="+mn-ea"/>
          <a:cs typeface="+mn-cs"/>
        </a:defRPr>
      </a:lvl5pPr>
      <a:lvl6pPr marL="4423181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6" kern="1200">
          <a:solidFill>
            <a:schemeClr val="tx1"/>
          </a:solidFill>
          <a:latin typeface="+mn-lt"/>
          <a:ea typeface="+mn-ea"/>
          <a:cs typeface="+mn-cs"/>
        </a:defRPr>
      </a:lvl6pPr>
      <a:lvl7pPr marL="5227396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6" kern="1200">
          <a:solidFill>
            <a:schemeClr val="tx1"/>
          </a:solidFill>
          <a:latin typeface="+mn-lt"/>
          <a:ea typeface="+mn-ea"/>
          <a:cs typeface="+mn-cs"/>
        </a:defRPr>
      </a:lvl7pPr>
      <a:lvl8pPr marL="6031611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6" kern="1200">
          <a:solidFill>
            <a:schemeClr val="tx1"/>
          </a:solidFill>
          <a:latin typeface="+mn-lt"/>
          <a:ea typeface="+mn-ea"/>
          <a:cs typeface="+mn-cs"/>
        </a:defRPr>
      </a:lvl8pPr>
      <a:lvl9pPr marL="6835826" indent="-402107" algn="l" defTabSz="1608430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1pPr>
      <a:lvl2pPr marL="804215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2pPr>
      <a:lvl3pPr marL="1608430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3pPr>
      <a:lvl4pPr marL="2412644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4pPr>
      <a:lvl5pPr marL="3216859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5pPr>
      <a:lvl6pPr marL="4021074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6pPr>
      <a:lvl7pPr marL="4825289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7pPr>
      <a:lvl8pPr marL="5629504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8pPr>
      <a:lvl9pPr marL="6433718" algn="l" defTabSz="1608430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34" Type="http://schemas.openxmlformats.org/officeDocument/2006/relationships/image" Target="../media/image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2" Type="http://schemas.openxmlformats.org/officeDocument/2006/relationships/image" Target="../media/image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8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4"/>
            <a:ext cx="14379388" cy="1211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7838CB-AEA4-4245-AE01-4C593560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238" y="1127"/>
            <a:ext cx="7736578" cy="9417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1B175-AA5D-A442-A532-42F979E32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737" y="1794597"/>
            <a:ext cx="1361441" cy="13614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ACA1C5-0253-074A-BA93-237646D35C25}"/>
              </a:ext>
            </a:extLst>
          </p:cNvPr>
          <p:cNvSpPr txBox="1"/>
          <p:nvPr/>
        </p:nvSpPr>
        <p:spPr>
          <a:xfrm>
            <a:off x="835772" y="3540297"/>
            <a:ext cx="67036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>
                <a:solidFill>
                  <a:srgbClr val="E52A39"/>
                </a:solidFill>
                <a:latin typeface="Proxima Nova" panose="02000506030000020004" pitchFamily="2" charset="0"/>
              </a:rPr>
              <a:t>АТОЛ Онлайн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38C2D-64CC-F44C-95EB-54DC854102F1}"/>
              </a:ext>
            </a:extLst>
          </p:cNvPr>
          <p:cNvSpPr txBox="1"/>
          <p:nvPr/>
        </p:nvSpPr>
        <p:spPr>
          <a:xfrm>
            <a:off x="853037" y="4912867"/>
            <a:ext cx="7189239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57" b="1" dirty="0">
                <a:solidFill>
                  <a:srgbClr val="18154A"/>
                </a:solidFill>
                <a:latin typeface="Proxima Nova" panose="02000506030000020004" pitchFamily="2" charset="0"/>
              </a:rPr>
              <a:t>Облачное решение по фискализации расчетов на транспорте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659091-FE18-4745-B789-99FC708B2026}"/>
              </a:ext>
            </a:extLst>
          </p:cNvPr>
          <p:cNvSpPr txBox="1"/>
          <p:nvPr/>
        </p:nvSpPr>
        <p:spPr>
          <a:xfrm>
            <a:off x="922637" y="9081472"/>
            <a:ext cx="8099363" cy="14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18154A"/>
                </a:solidFill>
                <a:latin typeface="Proxima Nova" panose="02000506030000020004" pitchFamily="2" charset="0"/>
              </a:rPr>
              <a:t>Юлия Носова</a:t>
            </a:r>
          </a:p>
          <a:p>
            <a:pPr>
              <a:lnSpc>
                <a:spcPct val="150000"/>
              </a:lnSpc>
            </a:pPr>
            <a:r>
              <a:rPr lang="ru-RU" sz="2533" dirty="0">
                <a:solidFill>
                  <a:srgbClr val="18154A"/>
                </a:solidFill>
                <a:latin typeface="Proxima Nova" panose="02000506030000020004" pitchFamily="2" charset="0"/>
              </a:rPr>
              <a:t>Коммерческий директор АТОЛ Онлайн</a:t>
            </a:r>
            <a:r>
              <a:rPr lang="ru-RU" sz="2533" b="1" dirty="0">
                <a:solidFill>
                  <a:srgbClr val="18154A"/>
                </a:solidFill>
                <a:latin typeface="Proxima Nova" panose="02000506030000020004" pitchFamily="2" charset="0"/>
              </a:rPr>
              <a:t>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454" y="1253544"/>
            <a:ext cx="7198565" cy="7827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65DBFF-C76E-3544-85CF-2A760F003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7765" y="8677647"/>
            <a:ext cx="1182861" cy="11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180695" y="0"/>
            <a:ext cx="1903855" cy="1543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7" y="292718"/>
            <a:ext cx="15559894" cy="1153452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A6EAB3-3602-6C4A-80E6-F8A36AD149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CF9382-15F5-934C-9051-CA2261F0A7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32" y="4064025"/>
            <a:ext cx="6443155" cy="14373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72" y="7209832"/>
            <a:ext cx="2742553" cy="2633301"/>
          </a:xfrm>
          <a:prstGeom prst="rect">
            <a:avLst/>
          </a:prstGeom>
        </p:spPr>
      </p:pic>
      <p:pic>
        <p:nvPicPr>
          <p:cNvPr id="13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24E680-BC19-224F-8F55-8ADDEC22A080}"/>
              </a:ext>
            </a:extLst>
          </p:cNvPr>
          <p:cNvSpPr txBox="1"/>
          <p:nvPr/>
        </p:nvSpPr>
        <p:spPr>
          <a:xfrm>
            <a:off x="2922044" y="966703"/>
            <a:ext cx="10222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Готовые интеграции</a:t>
            </a:r>
          </a:p>
          <a:p>
            <a:pPr algn="ctr"/>
            <a:r>
              <a:rPr lang="ru-RU" sz="4800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АТОЛ Онлайн с АСОП</a:t>
            </a:r>
            <a:endParaRPr lang="ru-RU" sz="4800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39" y="3877842"/>
            <a:ext cx="3924300" cy="1809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20" y="7854846"/>
            <a:ext cx="3579257" cy="14178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632" y="6767004"/>
            <a:ext cx="14382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sp>
        <p:nvSpPr>
          <p:cNvPr id="4" name="AutoShape 10" descr="Картинки по запросу эльдорадо картинки"/>
          <p:cNvSpPr>
            <a:spLocks noChangeAspect="1" noChangeArrowheads="1"/>
          </p:cNvSpPr>
          <p:nvPr/>
        </p:nvSpPr>
        <p:spPr bwMode="auto">
          <a:xfrm>
            <a:off x="3442642" y="5476409"/>
            <a:ext cx="2539616" cy="25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7618" tIns="58809" rIns="117618" bIns="58809" numCol="1" anchor="t" anchorCtr="0" compatLnSpc="1">
            <a:prstTxWarp prst="textNoShape">
              <a:avLst/>
            </a:prstTxWarp>
          </a:bodyPr>
          <a:lstStyle/>
          <a:p>
            <a:pPr defTabSz="1546323"/>
            <a:endParaRPr lang="ru-RU" sz="2959">
              <a:solidFill>
                <a:prstClr val="black"/>
              </a:solidFill>
            </a:endParaRPr>
          </a:p>
        </p:txBody>
      </p:sp>
      <p:sp>
        <p:nvSpPr>
          <p:cNvPr id="6" name="AutoShape 14" descr="Картинки по запросу эльдорадо картинки"/>
          <p:cNvSpPr>
            <a:spLocks noChangeAspect="1" noChangeArrowheads="1"/>
          </p:cNvSpPr>
          <p:nvPr/>
        </p:nvSpPr>
        <p:spPr bwMode="auto">
          <a:xfrm>
            <a:off x="2361478" y="2170315"/>
            <a:ext cx="8174035" cy="81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7618" tIns="58809" rIns="117618" bIns="58809" numCol="1" anchor="t" anchorCtr="0" compatLnSpc="1">
            <a:prstTxWarp prst="textNoShape">
              <a:avLst/>
            </a:prstTxWarp>
          </a:bodyPr>
          <a:lstStyle/>
          <a:p>
            <a:pPr defTabSz="1546323"/>
            <a:endParaRPr lang="ru-RU" sz="2959">
              <a:solidFill>
                <a:prstClr val="black"/>
              </a:solidFill>
            </a:endParaRPr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E1562BCF-E1AD-D341-9167-EF39E1C90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09" y="879858"/>
            <a:ext cx="1141405" cy="322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0" y="753158"/>
            <a:ext cx="1608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Стоимость сервиса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0" y="2920766"/>
            <a:ext cx="5996584" cy="5128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1709969" y="3433508"/>
            <a:ext cx="346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" panose="02000506030000020004" pitchFamily="2" charset="0"/>
              </a:rPr>
              <a:t>Базовый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" panose="02000506030000020004" pitchFamily="2" charset="0"/>
              </a:rPr>
              <a:t>ежемесячный платёж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1709969" y="4978838"/>
            <a:ext cx="3465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Proxima Nova" panose="02000506030000020004" pitchFamily="2" charset="0"/>
              </a:rPr>
              <a:t>3 100 р.</a:t>
            </a:r>
          </a:p>
          <a:p>
            <a:pPr algn="ctr"/>
            <a:r>
              <a:rPr lang="ru-RU" sz="2000" dirty="0">
                <a:solidFill>
                  <a:srgbClr val="18154A"/>
                </a:solidFill>
                <a:latin typeface="Proxima Nova" panose="02000506030000020004" pitchFamily="2" charset="0"/>
              </a:rPr>
              <a:t>(при аренде 1-ой кассы)</a:t>
            </a:r>
          </a:p>
          <a:p>
            <a:pPr algn="ctr"/>
            <a:endParaRPr lang="ru-RU" sz="2000" b="1" dirty="0">
              <a:solidFill>
                <a:srgbClr val="18154A"/>
              </a:solidFill>
              <a:latin typeface="Proxima Nova" panose="02000506030000020004" pitchFamily="2" charset="0"/>
            </a:endParaRPr>
          </a:p>
          <a:p>
            <a:pPr algn="ctr"/>
            <a:r>
              <a:rPr lang="ru-RU" sz="3000" b="1" dirty="0">
                <a:latin typeface="Proxima Nova" panose="02000506030000020004" pitchFamily="2" charset="0"/>
              </a:rPr>
              <a:t>2 100 р.</a:t>
            </a:r>
          </a:p>
          <a:p>
            <a:pPr algn="ctr"/>
            <a:r>
              <a:rPr lang="ru-RU" sz="2000" dirty="0">
                <a:solidFill>
                  <a:srgbClr val="18154A"/>
                </a:solidFill>
                <a:latin typeface="Proxima Nova" panose="02000506030000020004" pitchFamily="2" charset="0"/>
              </a:rPr>
              <a:t>(от 2-х касс за каждую)</a:t>
            </a:r>
          </a:p>
        </p:txBody>
      </p:sp>
      <p:sp>
        <p:nvSpPr>
          <p:cNvPr id="15" name="AutoShape 10" descr="Картинки по запросу эльдорадо картинки"/>
          <p:cNvSpPr>
            <a:spLocks noChangeAspect="1" noChangeArrowheads="1"/>
          </p:cNvSpPr>
          <p:nvPr/>
        </p:nvSpPr>
        <p:spPr bwMode="auto">
          <a:xfrm>
            <a:off x="12594409" y="5476409"/>
            <a:ext cx="2539616" cy="25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7618" tIns="58809" rIns="117618" bIns="58809" numCol="1" anchor="t" anchorCtr="0" compatLnSpc="1">
            <a:prstTxWarp prst="textNoShape">
              <a:avLst/>
            </a:prstTxWarp>
          </a:bodyPr>
          <a:lstStyle/>
          <a:p>
            <a:pPr defTabSz="1546323"/>
            <a:endParaRPr lang="ru-RU" sz="2959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17" y="2920766"/>
            <a:ext cx="5996584" cy="51288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10861736" y="3433508"/>
            <a:ext cx="346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" panose="02000506030000020004" pitchFamily="2" charset="0"/>
              </a:rPr>
              <a:t>Стоимость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" panose="02000506030000020004" pitchFamily="2" charset="0"/>
              </a:rPr>
              <a:t>ФН 1.1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10712448" y="4978838"/>
            <a:ext cx="37546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2B3C"/>
                </a:solidFill>
                <a:latin typeface="Proxima Nova" panose="02000506030000020004" pitchFamily="2" charset="0"/>
              </a:rPr>
              <a:t>6 300 р.</a:t>
            </a:r>
          </a:p>
          <a:p>
            <a:pPr algn="ctr"/>
            <a:r>
              <a:rPr lang="ru-RU" sz="2000" dirty="0">
                <a:solidFill>
                  <a:srgbClr val="18154A"/>
                </a:solidFill>
                <a:latin typeface="Proxima Nova" panose="02000506030000020004" pitchFamily="2" charset="0"/>
              </a:rPr>
              <a:t>15 месяцев для ОСН</a:t>
            </a:r>
          </a:p>
          <a:p>
            <a:pPr algn="ctr"/>
            <a:endParaRPr lang="ru-RU" sz="2000" b="1" dirty="0">
              <a:solidFill>
                <a:srgbClr val="18154A"/>
              </a:solidFill>
              <a:latin typeface="Proxima Nova" panose="02000506030000020004" pitchFamily="2" charset="0"/>
            </a:endParaRPr>
          </a:p>
          <a:p>
            <a:pPr algn="ctr"/>
            <a:r>
              <a:rPr lang="ru-RU" sz="3000" b="1" dirty="0">
                <a:solidFill>
                  <a:srgbClr val="E52B3C"/>
                </a:solidFill>
                <a:latin typeface="Proxima Nova" panose="02000506030000020004" pitchFamily="2" charset="0"/>
              </a:rPr>
              <a:t>9 300 р.</a:t>
            </a:r>
          </a:p>
          <a:p>
            <a:pPr algn="ctr"/>
            <a:r>
              <a:rPr lang="ru-RU" sz="2000" dirty="0">
                <a:solidFill>
                  <a:srgbClr val="18154A"/>
                </a:solidFill>
                <a:latin typeface="Proxima Nova" panose="02000506030000020004" pitchFamily="2" charset="0"/>
              </a:rPr>
              <a:t>36 месяцев для спец. режимов НО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9" y="2239107"/>
            <a:ext cx="6165714" cy="53933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6176971" y="2613483"/>
            <a:ext cx="374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roxima Nova" panose="02000506030000020004" pitchFamily="2" charset="0"/>
              </a:rPr>
              <a:t>Специальный тариф для Транспорта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6279632" y="4441060"/>
            <a:ext cx="3465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52B3C"/>
                </a:solidFill>
                <a:latin typeface="Proxima Nova" panose="02000506030000020004" pitchFamily="2" charset="0"/>
              </a:rPr>
              <a:t>1 900 р./мес.</a:t>
            </a:r>
          </a:p>
          <a:p>
            <a:pPr algn="ctr"/>
            <a:r>
              <a:rPr lang="ru-RU" sz="2000" dirty="0">
                <a:solidFill>
                  <a:srgbClr val="18154A"/>
                </a:solidFill>
                <a:latin typeface="Proxima Nova" panose="02000506030000020004" pitchFamily="2" charset="0"/>
              </a:rPr>
              <a:t>(за одну кассу)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5954388" y="5652030"/>
            <a:ext cx="429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52B3C"/>
                </a:solidFill>
              </a:rPr>
              <a:t>ОФД включен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9" y="8361279"/>
            <a:ext cx="13905893" cy="3168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95" y="8025600"/>
            <a:ext cx="3211298" cy="6677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6279632" y="8153566"/>
            <a:ext cx="34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" panose="02000506030000020004" pitchFamily="2" charset="0"/>
              </a:rPr>
              <a:t>В платёж входит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1353803" y="8576117"/>
            <a:ext cx="688744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</a:rPr>
              <a:t>Аренда кассы, </a:t>
            </a:r>
          </a:p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</a:rPr>
              <a:t>Услуги сервиса 24</a:t>
            </a:r>
            <a:r>
              <a:rPr lang="en-US" sz="2400" dirty="0">
                <a:solidFill>
                  <a:srgbClr val="18154A"/>
                </a:solidFill>
                <a:latin typeface="Proxima Nova" panose="02000506030000020004" pitchFamily="2" charset="0"/>
              </a:rPr>
              <a:t>/7/365</a:t>
            </a:r>
            <a:r>
              <a:rPr lang="ru-RU" sz="2400" dirty="0">
                <a:solidFill>
                  <a:srgbClr val="18154A"/>
                </a:solidFill>
              </a:rPr>
              <a:t>, </a:t>
            </a:r>
          </a:p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</a:rPr>
              <a:t>Услуги ОФД (Платформа ОФД, Первый ОФД, ОФД Мультикарта)</a:t>
            </a:r>
          </a:p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  <a:sym typeface="Helvetica Light"/>
              </a:rPr>
              <a:t>Техническая поддержка </a:t>
            </a:r>
            <a:r>
              <a:rPr lang="en-US" sz="2400" dirty="0">
                <a:solidFill>
                  <a:srgbClr val="18154A"/>
                </a:solidFill>
                <a:latin typeface="Proxima Nova" panose="02000506030000020004" pitchFamily="2" charset="0"/>
              </a:rPr>
              <a:t>7/365</a:t>
            </a:r>
            <a:endParaRPr lang="ru-RU" sz="2400" dirty="0">
              <a:solidFill>
                <a:srgbClr val="18154A"/>
              </a:solidFill>
              <a:sym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77260-8BFD-9F4A-B0C7-44D6502C1509}"/>
              </a:ext>
            </a:extLst>
          </p:cNvPr>
          <p:cNvSpPr txBox="1"/>
          <p:nvPr/>
        </p:nvSpPr>
        <p:spPr>
          <a:xfrm>
            <a:off x="8507378" y="8573444"/>
            <a:ext cx="651781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  <a:sym typeface="Helvetica Light"/>
              </a:rPr>
              <a:t>Работы по замене ФН и сервисное сопровождение </a:t>
            </a:r>
          </a:p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  <a:sym typeface="Helvetica Light"/>
              </a:rPr>
              <a:t>Поддержка касс под изменения 54-ФЗ и ФФД, своевременная доработка, перепрошивка</a:t>
            </a:r>
          </a:p>
          <a:p>
            <a:pPr marL="342900" indent="-342900" algn="just" defTabSz="14473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8154A"/>
                </a:solidFill>
                <a:sym typeface="Helvetica Light"/>
              </a:rPr>
              <a:t>ЛК с мониторингом и данными по кассе и ФН</a:t>
            </a:r>
            <a:endParaRPr lang="ru-RU" sz="2400" dirty="0">
              <a:solidFill>
                <a:srgbClr val="181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8" y="172796"/>
            <a:ext cx="15559894" cy="11534521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58" y="2429379"/>
            <a:ext cx="9362724" cy="9431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B235-ADA0-7841-8201-2361152B242C}"/>
              </a:ext>
            </a:extLst>
          </p:cNvPr>
          <p:cNvSpPr txBox="1"/>
          <p:nvPr/>
        </p:nvSpPr>
        <p:spPr>
          <a:xfrm>
            <a:off x="8826438" y="3735684"/>
            <a:ext cx="58461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b="1" dirty="0">
                <a:solidFill>
                  <a:srgbClr val="E52B3C"/>
                </a:solidFill>
              </a:rPr>
              <a:t>45 600 руб. в год  </a:t>
            </a:r>
            <a:r>
              <a:rPr lang="ru-RU" sz="2800" dirty="0">
                <a:solidFill>
                  <a:srgbClr val="18154A"/>
                </a:solidFill>
              </a:rPr>
              <a:t>- услуги аренды и обслуживания в сервисе «под ключ» </a:t>
            </a: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dirty="0">
                <a:solidFill>
                  <a:srgbClr val="18154A"/>
                </a:solidFill>
              </a:rPr>
              <a:t>Замена ФН каждые 2 месяца (6 раза в год) </a:t>
            </a: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b="1" dirty="0">
                <a:solidFill>
                  <a:srgbClr val="E52B3C"/>
                </a:solidFill>
              </a:rPr>
              <a:t>75 600 руб. в год </a:t>
            </a:r>
            <a:r>
              <a:rPr lang="ru-RU" sz="2800" dirty="0">
                <a:solidFill>
                  <a:srgbClr val="18154A"/>
                </a:solidFill>
              </a:rPr>
              <a:t>- 12 шт. ФН 15М </a:t>
            </a: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dirty="0">
                <a:solidFill>
                  <a:srgbClr val="18154A"/>
                </a:solidFill>
              </a:rPr>
              <a:t>Итого на 100 транспортных средств затраты в год: </a:t>
            </a: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b="1" dirty="0">
                <a:solidFill>
                  <a:srgbClr val="E52B3C"/>
                </a:solidFill>
              </a:rPr>
              <a:t>121 200 рублей </a:t>
            </a:r>
            <a:r>
              <a:rPr lang="en-US" sz="2800" b="1" dirty="0">
                <a:solidFill>
                  <a:srgbClr val="E52B3C"/>
                </a:solidFill>
              </a:rPr>
              <a:t>vs </a:t>
            </a:r>
            <a:r>
              <a:rPr lang="ru-RU" sz="2800" b="1" dirty="0">
                <a:solidFill>
                  <a:srgbClr val="E52B3C"/>
                </a:solidFill>
              </a:rPr>
              <a:t>2 000 000 рублей (моб. касса на борту)</a:t>
            </a:r>
          </a:p>
          <a:p>
            <a:endParaRPr lang="ru-RU" sz="2800" dirty="0">
              <a:solidFill>
                <a:srgbClr val="18154A"/>
              </a:solidFill>
            </a:endParaRPr>
          </a:p>
        </p:txBody>
      </p:sp>
      <p:pic>
        <p:nvPicPr>
          <p:cNvPr id="7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1" y="1035125"/>
            <a:ext cx="1608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52B3C"/>
                </a:solidFill>
                <a:latin typeface="Proxima Nova" panose="02000506030000020004" pitchFamily="2" charset="0"/>
              </a:rPr>
              <a:t>Пример расчёта</a:t>
            </a:r>
          </a:p>
          <a:p>
            <a:pPr algn="ctr"/>
            <a:r>
              <a:rPr lang="ru-RU" sz="4800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на 100 бортов</a:t>
            </a:r>
            <a:endParaRPr lang="ru-RU" sz="4800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680456" y="3422017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0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47" y="3665557"/>
            <a:ext cx="301868" cy="246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C5DAA9-A8D7-634E-B920-888E739BEE35}"/>
              </a:ext>
            </a:extLst>
          </p:cNvPr>
          <p:cNvSpPr txBox="1"/>
          <p:nvPr/>
        </p:nvSpPr>
        <p:spPr>
          <a:xfrm>
            <a:off x="2497125" y="3545509"/>
            <a:ext cx="503729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8154A"/>
                </a:solidFill>
              </a:rPr>
              <a:t>100</a:t>
            </a:r>
            <a:r>
              <a:rPr lang="ru-RU" sz="2800" dirty="0">
                <a:solidFill>
                  <a:srgbClr val="18154A"/>
                </a:solidFill>
              </a:rPr>
              <a:t> транспортных </a:t>
            </a:r>
            <a:r>
              <a:rPr lang="ru-RU" sz="2800" dirty="0" smtClean="0">
                <a:solidFill>
                  <a:srgbClr val="18154A"/>
                </a:solidFill>
              </a:rPr>
              <a:t>средств</a:t>
            </a:r>
          </a:p>
          <a:p>
            <a:endParaRPr lang="ru-RU" sz="2800" dirty="0" smtClean="0">
              <a:solidFill>
                <a:srgbClr val="18154A"/>
              </a:solidFill>
            </a:endParaRPr>
          </a:p>
          <a:p>
            <a:endParaRPr lang="ru-RU" sz="2800" dirty="0" smtClean="0">
              <a:solidFill>
                <a:srgbClr val="18154A"/>
              </a:solidFill>
            </a:endParaRPr>
          </a:p>
          <a:p>
            <a:r>
              <a:rPr lang="ru-RU" sz="2800" b="1" dirty="0">
                <a:solidFill>
                  <a:srgbClr val="18154A"/>
                </a:solidFill>
              </a:rPr>
              <a:t>800</a:t>
            </a:r>
            <a:r>
              <a:rPr lang="ru-RU" sz="2800" dirty="0">
                <a:solidFill>
                  <a:srgbClr val="18154A"/>
                </a:solidFill>
              </a:rPr>
              <a:t> поездок в день на каждом (8 000 в день, 240 000 в месяц) </a:t>
            </a:r>
            <a:endParaRPr lang="ru-RU" sz="2800" dirty="0" smtClean="0">
              <a:solidFill>
                <a:srgbClr val="18154A"/>
              </a:solidFill>
            </a:endParaRPr>
          </a:p>
          <a:p>
            <a:endParaRPr lang="ru-RU" sz="2800" dirty="0" smtClean="0">
              <a:solidFill>
                <a:srgbClr val="18154A"/>
              </a:solidFill>
            </a:endParaRP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en-US" sz="2800" b="1" dirty="0">
                <a:solidFill>
                  <a:srgbClr val="18154A"/>
                </a:solidFill>
              </a:rPr>
              <a:t>260 000 </a:t>
            </a:r>
            <a:r>
              <a:rPr lang="ru-RU" sz="2800" dirty="0">
                <a:solidFill>
                  <a:srgbClr val="18154A"/>
                </a:solidFill>
              </a:rPr>
              <a:t>документов </a:t>
            </a:r>
            <a:r>
              <a:rPr lang="en-US" sz="2800" dirty="0">
                <a:solidFill>
                  <a:srgbClr val="18154A"/>
                </a:solidFill>
                <a:latin typeface="Proxima Nova" panose="02000506030000020004"/>
              </a:rPr>
              <a:t>~ </a:t>
            </a:r>
            <a:r>
              <a:rPr lang="ru-RU" sz="2800" dirty="0">
                <a:solidFill>
                  <a:srgbClr val="18154A"/>
                </a:solidFill>
              </a:rPr>
              <a:t>емкость ФН </a:t>
            </a:r>
            <a:endParaRPr lang="ru-RU" sz="2800" dirty="0" smtClean="0">
              <a:solidFill>
                <a:srgbClr val="18154A"/>
              </a:solidFill>
            </a:endParaRPr>
          </a:p>
          <a:p>
            <a:endParaRPr lang="ru-RU" sz="2800" dirty="0" smtClean="0">
              <a:solidFill>
                <a:srgbClr val="18154A"/>
              </a:solidFill>
            </a:endParaRP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b="1" dirty="0">
                <a:solidFill>
                  <a:srgbClr val="18154A"/>
                </a:solidFill>
              </a:rPr>
              <a:t>2</a:t>
            </a:r>
            <a:r>
              <a:rPr lang="ru-RU" sz="2800" dirty="0">
                <a:solidFill>
                  <a:srgbClr val="18154A"/>
                </a:solidFill>
              </a:rPr>
              <a:t> облачных </a:t>
            </a:r>
            <a:r>
              <a:rPr lang="ru-RU" sz="2800" dirty="0" smtClean="0">
                <a:solidFill>
                  <a:srgbClr val="18154A"/>
                </a:solidFill>
              </a:rPr>
              <a:t>ККТ</a:t>
            </a:r>
          </a:p>
          <a:p>
            <a:r>
              <a:rPr lang="ru-RU" sz="2800" dirty="0" smtClean="0">
                <a:solidFill>
                  <a:srgbClr val="18154A"/>
                </a:solidFill>
              </a:rPr>
              <a:t> </a:t>
            </a:r>
          </a:p>
          <a:p>
            <a:endParaRPr lang="ru-RU" sz="2800" dirty="0">
              <a:solidFill>
                <a:srgbClr val="18154A"/>
              </a:solidFill>
            </a:endParaRPr>
          </a:p>
          <a:p>
            <a:r>
              <a:rPr lang="ru-RU" sz="2800" b="1" dirty="0">
                <a:solidFill>
                  <a:srgbClr val="18154A"/>
                </a:solidFill>
              </a:rPr>
              <a:t>1 900 р. </a:t>
            </a:r>
            <a:r>
              <a:rPr lang="ru-RU" sz="2800" dirty="0">
                <a:solidFill>
                  <a:srgbClr val="18154A"/>
                </a:solidFill>
              </a:rPr>
              <a:t>за кассу </a:t>
            </a:r>
          </a:p>
          <a:p>
            <a:r>
              <a:rPr lang="ru-RU" sz="2800" dirty="0" smtClean="0">
                <a:solidFill>
                  <a:srgbClr val="18154A"/>
                </a:solidFill>
              </a:rPr>
              <a:t> </a:t>
            </a:r>
            <a:endParaRPr lang="ru-RU" sz="2800" dirty="0">
              <a:solidFill>
                <a:srgbClr val="18154A"/>
              </a:solidFill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682956" y="5043454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4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47" y="5286994"/>
            <a:ext cx="301868" cy="246983"/>
          </a:xfrm>
          <a:prstGeom prst="rect">
            <a:avLst/>
          </a:prstGeom>
        </p:spPr>
      </p:pic>
      <p:sp>
        <p:nvSpPr>
          <p:cNvPr id="15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682956" y="6677377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47" y="6920917"/>
            <a:ext cx="301868" cy="246983"/>
          </a:xfrm>
          <a:prstGeom prst="rect">
            <a:avLst/>
          </a:prstGeom>
        </p:spPr>
      </p:pic>
      <p:sp>
        <p:nvSpPr>
          <p:cNvPr id="17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700446" y="8133919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8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337" y="8377459"/>
            <a:ext cx="301868" cy="246983"/>
          </a:xfrm>
          <a:prstGeom prst="rect">
            <a:avLst/>
          </a:prstGeom>
        </p:spPr>
      </p:pic>
      <p:sp>
        <p:nvSpPr>
          <p:cNvPr id="19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702946" y="9425565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20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37" y="9669105"/>
            <a:ext cx="301868" cy="2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2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E111C-C86F-6B46-AED8-1AF228855963}"/>
              </a:ext>
            </a:extLst>
          </p:cNvPr>
          <p:cNvCxnSpPr/>
          <p:nvPr/>
        </p:nvCxnSpPr>
        <p:spPr>
          <a:xfrm>
            <a:off x="1364031" y="4158220"/>
            <a:ext cx="0" cy="5563858"/>
          </a:xfrm>
          <a:prstGeom prst="line">
            <a:avLst/>
          </a:prstGeom>
          <a:ln w="25400">
            <a:solidFill>
              <a:srgbClr val="F4F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717E2A-B3CB-484C-A229-BFFBD7346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45" y="4558144"/>
            <a:ext cx="352013" cy="21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42C95-1EDF-4E4D-9F56-36A981CC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489" y="2225492"/>
            <a:ext cx="5974925" cy="1424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026934-C187-E94D-84EE-239638487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75" y="4618564"/>
            <a:ext cx="0" cy="282628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16302CC-81D0-0F4F-AB31-8175B04C1224}"/>
              </a:ext>
            </a:extLst>
          </p:cNvPr>
          <p:cNvSpPr/>
          <p:nvPr/>
        </p:nvSpPr>
        <p:spPr>
          <a:xfrm>
            <a:off x="1230728" y="4024914"/>
            <a:ext cx="266615" cy="266615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212041-CA69-CA46-BD7D-BC3AAC6101B4}"/>
              </a:ext>
            </a:extLst>
          </p:cNvPr>
          <p:cNvSpPr/>
          <p:nvPr/>
        </p:nvSpPr>
        <p:spPr>
          <a:xfrm>
            <a:off x="1251407" y="5173824"/>
            <a:ext cx="266615" cy="266615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5F016F-253B-1048-9FEA-054AD0BC0FDF}"/>
              </a:ext>
            </a:extLst>
          </p:cNvPr>
          <p:cNvSpPr/>
          <p:nvPr/>
        </p:nvSpPr>
        <p:spPr>
          <a:xfrm>
            <a:off x="1230727" y="6322735"/>
            <a:ext cx="266615" cy="266615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394D89-081C-4047-9D2F-0F1132FD831D}"/>
              </a:ext>
            </a:extLst>
          </p:cNvPr>
          <p:cNvSpPr/>
          <p:nvPr/>
        </p:nvSpPr>
        <p:spPr>
          <a:xfrm>
            <a:off x="1230726" y="7348663"/>
            <a:ext cx="266615" cy="266615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3ED474-7561-6047-8DC9-758DD56BB8CD}"/>
              </a:ext>
            </a:extLst>
          </p:cNvPr>
          <p:cNvSpPr/>
          <p:nvPr/>
        </p:nvSpPr>
        <p:spPr>
          <a:xfrm>
            <a:off x="1230725" y="8497574"/>
            <a:ext cx="266615" cy="266615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43654C-ADBF-8044-AF4B-B56A461C3555}"/>
              </a:ext>
            </a:extLst>
          </p:cNvPr>
          <p:cNvSpPr/>
          <p:nvPr/>
        </p:nvSpPr>
        <p:spPr>
          <a:xfrm>
            <a:off x="1251406" y="9588772"/>
            <a:ext cx="266615" cy="266615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333F81-CF87-8B43-8451-ED1A198F7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25" y="5775294"/>
            <a:ext cx="352013" cy="2112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62E825-04C9-EF49-80FB-3A779D8C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45" y="6883033"/>
            <a:ext cx="352013" cy="2112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63A837-ABAC-8A44-9537-EEBDA509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00" y="7980467"/>
            <a:ext cx="352013" cy="2112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76655-3773-AD4A-ADA6-39C857CC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06" y="9089424"/>
            <a:ext cx="352013" cy="2112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F9FDF84-D074-6B42-B4BB-18D0A6D4740A}"/>
              </a:ext>
            </a:extLst>
          </p:cNvPr>
          <p:cNvSpPr txBox="1"/>
          <p:nvPr/>
        </p:nvSpPr>
        <p:spPr>
          <a:xfrm>
            <a:off x="922626" y="3944851"/>
            <a:ext cx="362600" cy="42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71" b="1" dirty="0">
                <a:solidFill>
                  <a:srgbClr val="9796AB"/>
                </a:solidFill>
                <a:latin typeface="Proxima Nova Semibold" panose="02000506030000020004" pitchFamily="2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F7C74A-C3CB-2F48-BEAB-9CEC7EB1E57D}"/>
              </a:ext>
            </a:extLst>
          </p:cNvPr>
          <p:cNvSpPr txBox="1"/>
          <p:nvPr/>
        </p:nvSpPr>
        <p:spPr>
          <a:xfrm>
            <a:off x="937321" y="5159613"/>
            <a:ext cx="362600" cy="42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71" b="1" dirty="0">
                <a:solidFill>
                  <a:srgbClr val="9796AB"/>
                </a:solidFill>
                <a:latin typeface="Proxima Nova Semibold" panose="02000506030000020004" pitchFamily="2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F0D962-ECFB-634A-9F7D-AD4C7A96F97E}"/>
              </a:ext>
            </a:extLst>
          </p:cNvPr>
          <p:cNvSpPr txBox="1"/>
          <p:nvPr/>
        </p:nvSpPr>
        <p:spPr>
          <a:xfrm>
            <a:off x="940472" y="6236299"/>
            <a:ext cx="362600" cy="42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71" b="1" dirty="0">
                <a:solidFill>
                  <a:srgbClr val="9796AB"/>
                </a:solidFill>
                <a:latin typeface="Proxima Nova Semibold" panose="02000506030000020004" pitchFamily="2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5E80CD-0816-F34B-9AFA-4E78E382CE30}"/>
              </a:ext>
            </a:extLst>
          </p:cNvPr>
          <p:cNvSpPr txBox="1"/>
          <p:nvPr/>
        </p:nvSpPr>
        <p:spPr>
          <a:xfrm>
            <a:off x="925505" y="7348664"/>
            <a:ext cx="362600" cy="42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71" b="1" dirty="0">
                <a:solidFill>
                  <a:srgbClr val="9796AB"/>
                </a:solidFill>
                <a:latin typeface="Proxima Nova Semibold" panose="02000506030000020004" pitchFamily="2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4446C3-822E-B648-AF99-9DFFB7C8E305}"/>
              </a:ext>
            </a:extLst>
          </p:cNvPr>
          <p:cNvSpPr txBox="1"/>
          <p:nvPr/>
        </p:nvSpPr>
        <p:spPr>
          <a:xfrm>
            <a:off x="927311" y="8425268"/>
            <a:ext cx="362600" cy="42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71" b="1" dirty="0">
                <a:solidFill>
                  <a:srgbClr val="9796AB"/>
                </a:solidFill>
                <a:latin typeface="Proxima Nova Semibold" panose="02000506030000020004" pitchFamily="2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17300C-CFD6-5B4C-AE28-78BA620DC58F}"/>
              </a:ext>
            </a:extLst>
          </p:cNvPr>
          <p:cNvSpPr txBox="1"/>
          <p:nvPr/>
        </p:nvSpPr>
        <p:spPr>
          <a:xfrm>
            <a:off x="912540" y="9505717"/>
            <a:ext cx="362600" cy="42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71" b="1" dirty="0">
                <a:solidFill>
                  <a:srgbClr val="9796AB"/>
                </a:solidFill>
                <a:latin typeface="Proxima Nova Semibold" panose="02000506030000020004" pitchFamily="2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0399C9-A726-1140-B3F0-657A09475BF9}"/>
              </a:ext>
            </a:extLst>
          </p:cNvPr>
          <p:cNvSpPr txBox="1"/>
          <p:nvPr/>
        </p:nvSpPr>
        <p:spPr>
          <a:xfrm>
            <a:off x="6658611" y="2589853"/>
            <a:ext cx="5107674" cy="70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" dirty="0">
                <a:solidFill>
                  <a:srgbClr val="18154A"/>
                </a:solidFill>
                <a:latin typeface="Proxima Nova" panose="02000506030000020004" pitchFamily="2" charset="0"/>
              </a:rPr>
              <a:t>Мы помогаем и ведем на всех этапах – </a:t>
            </a:r>
          </a:p>
          <a:p>
            <a:r>
              <a:rPr lang="ru-RU" sz="1990" b="1" dirty="0">
                <a:solidFill>
                  <a:srgbClr val="E52B3C"/>
                </a:solidFill>
                <a:latin typeface="Proxima Nova" panose="02000506030000020004" pitchFamily="2" charset="0"/>
              </a:rPr>
              <a:t>подключаем за 1-2 дня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2D262-022A-D146-8047-E5A93709165C}"/>
              </a:ext>
            </a:extLst>
          </p:cNvPr>
          <p:cNvSpPr txBox="1"/>
          <p:nvPr/>
        </p:nvSpPr>
        <p:spPr>
          <a:xfrm>
            <a:off x="1754141" y="3944850"/>
            <a:ext cx="3668031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Клиент должен получить КЭП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B44442-DF82-784C-B4A5-2E3BF8C7168F}"/>
              </a:ext>
            </a:extLst>
          </p:cNvPr>
          <p:cNvSpPr txBox="1"/>
          <p:nvPr/>
        </p:nvSpPr>
        <p:spPr>
          <a:xfrm>
            <a:off x="1754582" y="5159614"/>
            <a:ext cx="4163079" cy="64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Регистрация в ЛК АТОЛ Онлайн </a:t>
            </a:r>
            <a:r>
              <a:rPr lang="en-US" sz="1809" b="1" dirty="0">
                <a:solidFill>
                  <a:srgbClr val="18154A"/>
                </a:solidFill>
                <a:latin typeface="Proxima Nova" panose="02000506030000020004" pitchFamily="2" charset="0"/>
              </a:rPr>
              <a:t>online.atol.ru </a:t>
            </a:r>
            <a:endParaRPr lang="ru-RU" sz="1809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8F56A-03F5-9E4A-95CE-AA273BAB8F77}"/>
              </a:ext>
            </a:extLst>
          </p:cNvPr>
          <p:cNvSpPr txBox="1"/>
          <p:nvPr/>
        </p:nvSpPr>
        <p:spPr>
          <a:xfrm>
            <a:off x="1755927" y="6249369"/>
            <a:ext cx="3464025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Регистрация в ЛК ФНС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2F6243-89DE-A446-86B9-BC8C0E7E42A1}"/>
              </a:ext>
            </a:extLst>
          </p:cNvPr>
          <p:cNvSpPr txBox="1"/>
          <p:nvPr/>
        </p:nvSpPr>
        <p:spPr>
          <a:xfrm>
            <a:off x="1754140" y="7348662"/>
            <a:ext cx="2886344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Регистрация в ЛК ОФД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FA94F2-9D8A-F445-A7A0-DFA4AA6B3B18}"/>
              </a:ext>
            </a:extLst>
          </p:cNvPr>
          <p:cNvSpPr txBox="1"/>
          <p:nvPr/>
        </p:nvSpPr>
        <p:spPr>
          <a:xfrm>
            <a:off x="1754140" y="8453190"/>
            <a:ext cx="320909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Постановка кассы в ФНС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92983D-3A47-DD42-9611-7E2D53C3246B}"/>
              </a:ext>
            </a:extLst>
          </p:cNvPr>
          <p:cNvSpPr txBox="1"/>
          <p:nvPr/>
        </p:nvSpPr>
        <p:spPr>
          <a:xfrm>
            <a:off x="1754141" y="9362533"/>
            <a:ext cx="4726308" cy="64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Завершение регистрации в АТОЛ Онлайн, ФНС, ОФД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F29CD2-3176-2645-A842-211FCFC43A4E}"/>
              </a:ext>
            </a:extLst>
          </p:cNvPr>
          <p:cNvSpPr txBox="1"/>
          <p:nvPr/>
        </p:nvSpPr>
        <p:spPr>
          <a:xfrm>
            <a:off x="738328" y="2410076"/>
            <a:ext cx="538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Начало работы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1562BCF-E1AD-D341-9167-EF39E1C90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09" y="879858"/>
            <a:ext cx="1141405" cy="322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459" y="2445188"/>
            <a:ext cx="6339294" cy="83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7075E-4701-3245-BC44-5AB45DBDECF0}"/>
              </a:ext>
            </a:extLst>
          </p:cNvPr>
          <p:cNvSpPr txBox="1"/>
          <p:nvPr/>
        </p:nvSpPr>
        <p:spPr>
          <a:xfrm>
            <a:off x="944089" y="1671432"/>
            <a:ext cx="1348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АТОЛ Онлайн – надежное решение</a:t>
            </a:r>
          </a:p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для любого масштаба бизнеса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767E2-ACBA-F74C-BB73-4890F09C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274" y="3422662"/>
            <a:ext cx="7001857" cy="72983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9704AA0-9FEC-E448-B9F0-D68248C1CA7C}"/>
              </a:ext>
            </a:extLst>
          </p:cNvPr>
          <p:cNvSpPr/>
          <p:nvPr/>
        </p:nvSpPr>
        <p:spPr>
          <a:xfrm>
            <a:off x="944088" y="4077088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EE7AD2-43A7-4B4F-941F-F8FBE170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79" y="4320628"/>
            <a:ext cx="301868" cy="24698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83E6A31-BBE6-354D-8246-E57CCCFC1057}"/>
              </a:ext>
            </a:extLst>
          </p:cNvPr>
          <p:cNvSpPr/>
          <p:nvPr/>
        </p:nvSpPr>
        <p:spPr>
          <a:xfrm>
            <a:off x="944088" y="5117170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E5C02B-6401-4E4D-8145-E7A0DDD4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79" y="5360709"/>
            <a:ext cx="301868" cy="24698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7C995B9-A15F-CA4A-A226-1E0074411F71}"/>
              </a:ext>
            </a:extLst>
          </p:cNvPr>
          <p:cNvSpPr/>
          <p:nvPr/>
        </p:nvSpPr>
        <p:spPr>
          <a:xfrm>
            <a:off x="944088" y="6200338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E7A992-BF05-A14D-AB2E-80CE4A412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79" y="6443877"/>
            <a:ext cx="301868" cy="2469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D801749-3662-904A-A456-8C2D47156160}"/>
              </a:ext>
            </a:extLst>
          </p:cNvPr>
          <p:cNvSpPr/>
          <p:nvPr/>
        </p:nvSpPr>
        <p:spPr>
          <a:xfrm>
            <a:off x="943608" y="7270601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D4B13C-9DA9-0E41-9614-C67F5E3C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99" y="7514140"/>
            <a:ext cx="301868" cy="24698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C375DB5-B4B6-7C4A-938A-9A3138D16939}"/>
              </a:ext>
            </a:extLst>
          </p:cNvPr>
          <p:cNvSpPr/>
          <p:nvPr/>
        </p:nvSpPr>
        <p:spPr>
          <a:xfrm>
            <a:off x="943608" y="8330618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9D4141-3690-1042-9A0F-BEE7E901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99" y="8574158"/>
            <a:ext cx="301868" cy="24698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FDF895A-DE03-EF49-89BB-C7D663C50533}"/>
              </a:ext>
            </a:extLst>
          </p:cNvPr>
          <p:cNvSpPr/>
          <p:nvPr/>
        </p:nvSpPr>
        <p:spPr>
          <a:xfrm>
            <a:off x="943608" y="9388058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B7116E-BECE-BB48-819C-3804EA3E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99" y="9631599"/>
            <a:ext cx="301868" cy="2469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C5DAA9-A8D7-634E-B920-888E739BEE35}"/>
              </a:ext>
            </a:extLst>
          </p:cNvPr>
          <p:cNvSpPr txBox="1"/>
          <p:nvPr/>
        </p:nvSpPr>
        <p:spPr>
          <a:xfrm>
            <a:off x="2025086" y="4065337"/>
            <a:ext cx="5340224" cy="64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Обеспечение работоспособности касс и служба клиентской поддержки 24 х 7, дежурные в ЦОД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BC169-8262-B649-A69F-F05137DCEB3A}"/>
              </a:ext>
            </a:extLst>
          </p:cNvPr>
          <p:cNvSpPr txBox="1"/>
          <p:nvPr/>
        </p:nvSpPr>
        <p:spPr>
          <a:xfrm>
            <a:off x="2025085" y="5303221"/>
            <a:ext cx="3272211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Катастрофоустойчивый ЦОД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47DE1C-79F2-1448-A0E7-80642AE85268}"/>
              </a:ext>
            </a:extLst>
          </p:cNvPr>
          <p:cNvSpPr txBox="1"/>
          <p:nvPr/>
        </p:nvSpPr>
        <p:spPr>
          <a:xfrm>
            <a:off x="2025086" y="6366462"/>
            <a:ext cx="2670112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Собственные «облака»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769F1-AA77-A141-A151-88DF282CD4EF}"/>
              </a:ext>
            </a:extLst>
          </p:cNvPr>
          <p:cNvSpPr txBox="1"/>
          <p:nvPr/>
        </p:nvSpPr>
        <p:spPr>
          <a:xfrm>
            <a:off x="2025087" y="7454943"/>
            <a:ext cx="6220456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Полный цикл производства кассового оборудования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514137-0EA8-C549-B48B-7BCCA6C15C66}"/>
              </a:ext>
            </a:extLst>
          </p:cNvPr>
          <p:cNvSpPr txBox="1"/>
          <p:nvPr/>
        </p:nvSpPr>
        <p:spPr>
          <a:xfrm>
            <a:off x="2025086" y="8500319"/>
            <a:ext cx="5906795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100</a:t>
            </a:r>
            <a:r>
              <a:rPr lang="en-US" sz="1809" dirty="0">
                <a:solidFill>
                  <a:srgbClr val="18154A"/>
                </a:solidFill>
                <a:latin typeface="Proxima Nova" panose="02000506030000020004" pitchFamily="2" charset="0"/>
              </a:rPr>
              <a:t>%</a:t>
            </a:r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 соответствие 54-ФЗ и всем НПА регулятора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2ABBE8-8585-2048-B925-FC9432F99088}"/>
              </a:ext>
            </a:extLst>
          </p:cNvPr>
          <p:cNvSpPr txBox="1"/>
          <p:nvPr/>
        </p:nvSpPr>
        <p:spPr>
          <a:xfrm>
            <a:off x="2025087" y="9545696"/>
            <a:ext cx="5711039" cy="64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Личный кабинет с доступом к сервисной статистике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0A4474-DA18-A840-A332-06807EA42BDB}"/>
              </a:ext>
            </a:extLst>
          </p:cNvPr>
          <p:cNvSpPr txBox="1"/>
          <p:nvPr/>
        </p:nvSpPr>
        <p:spPr>
          <a:xfrm>
            <a:off x="9518270" y="5223553"/>
            <a:ext cx="4019265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количество обращений за 2018 год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9016BC-3C99-D746-A548-3E43A1905197}"/>
              </a:ext>
            </a:extLst>
          </p:cNvPr>
          <p:cNvSpPr txBox="1"/>
          <p:nvPr/>
        </p:nvSpPr>
        <p:spPr>
          <a:xfrm>
            <a:off x="9502364" y="7027353"/>
            <a:ext cx="4369236" cy="64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среднее количество обращений в СТП в месяц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9A4C06-38FF-C147-8445-5E70ECD255AA}"/>
              </a:ext>
            </a:extLst>
          </p:cNvPr>
          <p:cNvSpPr txBox="1"/>
          <p:nvPr/>
        </p:nvSpPr>
        <p:spPr>
          <a:xfrm>
            <a:off x="9518272" y="8905311"/>
            <a:ext cx="4321514" cy="64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заявок получают первый ответ менее, чем за 8 часов</a:t>
            </a:r>
            <a:endParaRPr lang="ru-RU" sz="1809" dirty="0">
              <a:solidFill>
                <a:srgbClr val="E52B3C"/>
              </a:solidFill>
              <a:latin typeface="Proxima Nova" panose="0200050603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B9B9DA-3E84-934D-9B32-091931695867}"/>
              </a:ext>
            </a:extLst>
          </p:cNvPr>
          <p:cNvSpPr txBox="1"/>
          <p:nvPr/>
        </p:nvSpPr>
        <p:spPr>
          <a:xfrm>
            <a:off x="9470546" y="4434263"/>
            <a:ext cx="2924620" cy="92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28" b="1" dirty="0">
                <a:solidFill>
                  <a:srgbClr val="E52B3C"/>
                </a:solidFill>
                <a:latin typeface="Proxima Nova Bl" panose="02000506030000020004" pitchFamily="50" charset="0"/>
              </a:rPr>
              <a:t>87 130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0DE869-F01E-1243-B251-EB9CF8D6EAF5}"/>
              </a:ext>
            </a:extLst>
          </p:cNvPr>
          <p:cNvSpPr txBox="1"/>
          <p:nvPr/>
        </p:nvSpPr>
        <p:spPr>
          <a:xfrm>
            <a:off x="9438731" y="6216115"/>
            <a:ext cx="2269888" cy="92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28" dirty="0">
                <a:solidFill>
                  <a:srgbClr val="E52B3C"/>
                </a:solidFill>
                <a:latin typeface="Proxima Nova Bl" panose="02000506030000020004" pitchFamily="50" charset="0"/>
              </a:rPr>
              <a:t>7 000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C9EA49-DF72-A34E-9B67-A893BA0A4EAC}"/>
              </a:ext>
            </a:extLst>
          </p:cNvPr>
          <p:cNvSpPr txBox="1"/>
          <p:nvPr/>
        </p:nvSpPr>
        <p:spPr>
          <a:xfrm>
            <a:off x="9454639" y="8105546"/>
            <a:ext cx="1497046" cy="92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28" dirty="0">
                <a:solidFill>
                  <a:srgbClr val="E52B3C"/>
                </a:solidFill>
                <a:latin typeface="Proxima Nova Bl" panose="02000506030000020004" pitchFamily="50" charset="0"/>
              </a:rPr>
              <a:t>94</a:t>
            </a:r>
            <a:r>
              <a:rPr lang="en-US" sz="3257" dirty="0">
                <a:solidFill>
                  <a:srgbClr val="E52B3C"/>
                </a:solidFill>
                <a:latin typeface="Proxima Nova Bl" panose="02000506030000020004" pitchFamily="50" charset="0"/>
              </a:rPr>
              <a:t>%</a:t>
            </a:r>
            <a:endParaRPr lang="ru-RU" sz="3257" dirty="0">
              <a:solidFill>
                <a:srgbClr val="E52B3C"/>
              </a:solidFill>
              <a:latin typeface="Proxima Nova Bl" panose="02000506030000020004" pitchFamily="50" charset="0"/>
            </a:endParaRPr>
          </a:p>
        </p:txBody>
      </p:sp>
      <p:pic>
        <p:nvPicPr>
          <p:cNvPr id="40" name="Picture 43">
            <a:extLst>
              <a:ext uri="{FF2B5EF4-FFF2-40B4-BE49-F238E27FC236}">
                <a16:creationId xmlns:a16="http://schemas.microsoft.com/office/drawing/2014/main" id="{E1562BCF-E1AD-D341-9167-EF39E1C90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09" y="879858"/>
            <a:ext cx="1141405" cy="3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E93DE-4BD9-4543-8A1C-D489A8D87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" y="35356"/>
            <a:ext cx="16099812" cy="120634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7AA472-C768-B246-9695-9C55E03A5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408" y="7158232"/>
            <a:ext cx="1653075" cy="860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0830B9-A6C1-B947-BBD3-886F86A7C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2000" y="7175943"/>
            <a:ext cx="832656" cy="832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D52605-CE39-3A40-8FC6-AA9345E12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1119" y="8590300"/>
            <a:ext cx="1654421" cy="9488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79137C-0739-D945-9B6E-E502ACF0E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7880" y="10121618"/>
            <a:ext cx="1030260" cy="8625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2840AF-2B0F-5543-94B1-F31D745E8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7084" y="3976239"/>
            <a:ext cx="1667242" cy="5335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8C77A0-0D85-424A-B5EA-477E18C544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749" y="7258553"/>
            <a:ext cx="1821850" cy="5829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A6BD77-11D1-6C41-A7BB-19B97193B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380" y="10326258"/>
            <a:ext cx="1695540" cy="4645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C8EF36-8F0F-D04D-B967-8213D036F1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5197" y="2134555"/>
            <a:ext cx="1605285" cy="6635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5C6DE6-4AD1-2A49-9B1D-21E250C9EC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9378" y="1876158"/>
            <a:ext cx="1401935" cy="11118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503CFE5-6B31-1044-B7C7-DBB06EC0C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4096" y="5476317"/>
            <a:ext cx="1227681" cy="9147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10C963-57D7-784C-9B9A-863DC128D5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1233" y="3657636"/>
            <a:ext cx="1149205" cy="11981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0B1DDF-C110-CE48-82BC-E995A7CAA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46992" y="8620714"/>
            <a:ext cx="782414" cy="7824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7F3434-16BD-4C47-94F2-CD31082F7E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0145" y="5628874"/>
            <a:ext cx="1672307" cy="6038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946A431-7705-6D4D-A49C-C0377E4243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9754" y="5735506"/>
            <a:ext cx="1468092" cy="4972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6C5C14-EADB-3245-BB0F-AA96D3B286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99755" y="10202008"/>
            <a:ext cx="1507159" cy="6580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E453F58-1ED8-9C47-8AFF-5FEB39C24C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85790" y="3851768"/>
            <a:ext cx="1305319" cy="8049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9CFF6AC-3E71-F54C-B3D0-3D3526DEC7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65197" y="2243886"/>
            <a:ext cx="2071579" cy="322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8D3406B-22E9-B645-A36C-A7617DA6D0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6023" y="10418382"/>
            <a:ext cx="1821850" cy="2802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23CCDAB-886D-064C-A13D-B94A0EBF2E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02207" y="8791529"/>
            <a:ext cx="1497639" cy="5330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C38737C-BCA0-534C-A2EA-8D063CE099B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62299" y="10111325"/>
            <a:ext cx="1403695" cy="8992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73C11A-1730-EC4E-8BF1-CD39BCE0D5B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24259" y="8879997"/>
            <a:ext cx="1808002" cy="35612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63C375F-D5A2-7842-8EFA-68CC2733DF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56867" y="7247258"/>
            <a:ext cx="1668202" cy="68952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3CF0E9F-4C66-6D4F-8FD9-D2C144DE245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39172" y="3726660"/>
            <a:ext cx="2023854" cy="73364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92456F7-7549-0845-8733-6A5581283EB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61825" y="7258553"/>
            <a:ext cx="2394740" cy="64017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ECFAA9-0529-0F43-A551-2A9931B6E1E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87225" y="5437082"/>
            <a:ext cx="1007049" cy="100704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7AC2D2A-5F29-EA4E-BACF-C6CF7AC51EE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01453" y="2122572"/>
            <a:ext cx="1785481" cy="67245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6DB64C6-60CB-A54D-9C40-6A71E5C1FE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19455" y="2122572"/>
            <a:ext cx="1633101" cy="67245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B0C5748-9487-D747-A05B-1904A2DE3FE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17656" y="8806526"/>
            <a:ext cx="2083078" cy="53756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8ECDA01-1FE5-9D46-ADBD-006F7E71626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465197" y="5633902"/>
            <a:ext cx="2132648" cy="58756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9123BD3-D6A3-9F4E-BD73-1C536759EAB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785569" y="4057942"/>
            <a:ext cx="1807054" cy="542115"/>
          </a:xfrm>
          <a:prstGeom prst="rect">
            <a:avLst/>
          </a:prstGeom>
        </p:spPr>
      </p:pic>
      <p:pic>
        <p:nvPicPr>
          <p:cNvPr id="38" name="Picture 43">
            <a:extLst>
              <a:ext uri="{FF2B5EF4-FFF2-40B4-BE49-F238E27FC236}">
                <a16:creationId xmlns:a16="http://schemas.microsoft.com/office/drawing/2014/main" id="{E1562BCF-E1AD-D341-9167-EF39E1C9048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009" y="879858"/>
            <a:ext cx="1141405" cy="3225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CA28007-B8AC-4847-8653-9F048C8EB933}"/>
              </a:ext>
            </a:extLst>
          </p:cNvPr>
          <p:cNvSpPr txBox="1"/>
          <p:nvPr/>
        </p:nvSpPr>
        <p:spPr>
          <a:xfrm>
            <a:off x="-38330" y="836972"/>
            <a:ext cx="1608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Наши клиенты</a:t>
            </a:r>
          </a:p>
        </p:txBody>
      </p:sp>
    </p:spTree>
    <p:extLst>
      <p:ext uri="{BB962C8B-B14F-4D97-AF65-F5344CB8AC3E}">
        <p14:creationId xmlns:p14="http://schemas.microsoft.com/office/powerpoint/2010/main" val="129123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721B0E4-29EB-2349-BA9C-01862A65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03" y="6001424"/>
            <a:ext cx="1028284" cy="10282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C12572-DC2D-BD46-ADD4-12EF0EDB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474" y="2327930"/>
            <a:ext cx="7309896" cy="7309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178958-108E-4D4D-B72B-4987F10E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587" y="2593155"/>
            <a:ext cx="9673708" cy="8895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516EC2-156A-8146-B8E3-57506766C68A}"/>
              </a:ext>
            </a:extLst>
          </p:cNvPr>
          <p:cNvSpPr txBox="1"/>
          <p:nvPr/>
        </p:nvSpPr>
        <p:spPr>
          <a:xfrm>
            <a:off x="833591" y="2537169"/>
            <a:ext cx="766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Спасибо за внимание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61974-75B3-2D4D-9789-5F35FE8CD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550" y="6298961"/>
            <a:ext cx="601682" cy="4332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8701BB-58F0-0741-A689-0909A62C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352" y="3886142"/>
            <a:ext cx="3980926" cy="3980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667D58-78DF-B246-B43C-0DFB1208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570" y="4888965"/>
            <a:ext cx="1832490" cy="19752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81D6069-D0C8-0D4B-8B85-C545899B1EAE}"/>
              </a:ext>
            </a:extLst>
          </p:cNvPr>
          <p:cNvSpPr txBox="1"/>
          <p:nvPr/>
        </p:nvSpPr>
        <p:spPr>
          <a:xfrm>
            <a:off x="2427707" y="6258917"/>
            <a:ext cx="376767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2" b="1" dirty="0">
                <a:latin typeface="Proxima Nova Semibold" panose="02000506030000020004" pitchFamily="2" charset="0"/>
              </a:rPr>
              <a:t>y.nosova@atol.ru</a:t>
            </a:r>
            <a:endParaRPr lang="ru-RU" sz="2352" b="1" dirty="0">
              <a:latin typeface="Proxima Nova Semibold" panose="02000506030000020004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6A057A-6108-D84C-A996-8C61BE7DB82D}"/>
              </a:ext>
            </a:extLst>
          </p:cNvPr>
          <p:cNvSpPr/>
          <p:nvPr/>
        </p:nvSpPr>
        <p:spPr>
          <a:xfrm>
            <a:off x="12744360" y="2537169"/>
            <a:ext cx="139416" cy="139416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CF37EF-8E32-2A48-AE9D-9C4FD54335CF}"/>
              </a:ext>
            </a:extLst>
          </p:cNvPr>
          <p:cNvSpPr/>
          <p:nvPr/>
        </p:nvSpPr>
        <p:spPr>
          <a:xfrm>
            <a:off x="8037993" y="4652957"/>
            <a:ext cx="139416" cy="139416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D22A5-1A8E-2548-8D6F-BA0C0D6396B7}"/>
              </a:ext>
            </a:extLst>
          </p:cNvPr>
          <p:cNvSpPr txBox="1"/>
          <p:nvPr/>
        </p:nvSpPr>
        <p:spPr>
          <a:xfrm>
            <a:off x="833591" y="8471546"/>
            <a:ext cx="651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E52B3C"/>
                </a:solidFill>
                <a:latin typeface="Proxima Nova" panose="02000506030000020004"/>
              </a:rPr>
              <a:t>https://</a:t>
            </a:r>
            <a:r>
              <a:rPr lang="en-US" sz="3200" b="1" u="sng" dirty="0" err="1">
                <a:solidFill>
                  <a:srgbClr val="E52B3C"/>
                </a:solidFill>
                <a:latin typeface="Proxima Nova" panose="02000506030000020004"/>
              </a:rPr>
              <a:t>online.atol.ru</a:t>
            </a:r>
            <a:endParaRPr lang="ru-RU" sz="3200" b="1" u="sng" dirty="0">
              <a:solidFill>
                <a:srgbClr val="E52B3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59091-FE18-4745-B789-99FC708B2026}"/>
              </a:ext>
            </a:extLst>
          </p:cNvPr>
          <p:cNvSpPr txBox="1"/>
          <p:nvPr/>
        </p:nvSpPr>
        <p:spPr>
          <a:xfrm>
            <a:off x="833591" y="3779298"/>
            <a:ext cx="8099363" cy="127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18154A"/>
                </a:solidFill>
                <a:latin typeface="Proxima Nova" panose="02000506030000020004" pitchFamily="2" charset="0"/>
              </a:rPr>
              <a:t>ЮЛИЯ НОСОВА</a:t>
            </a:r>
          </a:p>
          <a:p>
            <a:pPr>
              <a:lnSpc>
                <a:spcPct val="150000"/>
              </a:lnSpc>
            </a:pPr>
            <a:r>
              <a:rPr lang="ru-RU" sz="2533" dirty="0">
                <a:solidFill>
                  <a:srgbClr val="18154A"/>
                </a:solidFill>
                <a:latin typeface="Proxima Nova" panose="02000506030000020004" pitchFamily="2" charset="0"/>
              </a:rPr>
              <a:t>Коммерческий директор АТОЛ Онлайн</a:t>
            </a:r>
            <a:r>
              <a:rPr lang="ru-RU" sz="2533" b="1" dirty="0">
                <a:solidFill>
                  <a:srgbClr val="18154A"/>
                </a:solidFill>
                <a:latin typeface="Proxima Nova" panose="02000506030000020004" pitchFamily="2" charset="0"/>
              </a:rPr>
              <a:t> </a:t>
            </a:r>
          </a:p>
        </p:txBody>
      </p:sp>
      <p:pic>
        <p:nvPicPr>
          <p:cNvPr id="18" name="Picture 43">
            <a:extLst>
              <a:ext uri="{FF2B5EF4-FFF2-40B4-BE49-F238E27FC236}">
                <a16:creationId xmlns:a16="http://schemas.microsoft.com/office/drawing/2014/main" id="{E1562BCF-E1AD-D341-9167-EF39E1C904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009" y="879858"/>
            <a:ext cx="1141405" cy="3225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516EC2-156A-8146-B8E3-57506766C68A}"/>
              </a:ext>
            </a:extLst>
          </p:cNvPr>
          <p:cNvSpPr txBox="1"/>
          <p:nvPr/>
        </p:nvSpPr>
        <p:spPr>
          <a:xfrm>
            <a:off x="814009" y="7770326"/>
            <a:ext cx="766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Подключиться:</a:t>
            </a:r>
            <a:endParaRPr lang="ru-RU" sz="4400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4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258AC1-65C8-FE41-AD9C-B066D67A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0" y="2716427"/>
            <a:ext cx="8122614" cy="85379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40D6A4-EF5F-1C40-BBA9-9EDB9AFD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626" y="9349835"/>
            <a:ext cx="265571" cy="265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B33C26-9EA3-2C41-87FB-246FEECD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74" y="9062056"/>
            <a:ext cx="916466" cy="501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E66D73-4EE5-A142-B539-5700F1FDE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65" y="5273932"/>
            <a:ext cx="1006452" cy="9058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64B4BB-96B1-334D-A2E6-DCE6455C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265" y="6783537"/>
            <a:ext cx="917061" cy="12697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6E93EC2-B932-E740-9D90-39666FA262DD}"/>
              </a:ext>
            </a:extLst>
          </p:cNvPr>
          <p:cNvSpPr txBox="1"/>
          <p:nvPr/>
        </p:nvSpPr>
        <p:spPr>
          <a:xfrm>
            <a:off x="3638399" y="1782241"/>
            <a:ext cx="785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АТОЛ Онлайн – кто</a:t>
            </a:r>
            <a:r>
              <a:rPr lang="en-US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 </a:t>
            </a:r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мы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500BB1-B941-FC42-8936-162D9EB3B2EB}"/>
              </a:ext>
            </a:extLst>
          </p:cNvPr>
          <p:cNvSpPr txBox="1"/>
          <p:nvPr/>
        </p:nvSpPr>
        <p:spPr>
          <a:xfrm>
            <a:off x="2091469" y="3687133"/>
            <a:ext cx="472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42B3A"/>
                </a:solidFill>
                <a:latin typeface="Proxima Nova" panose="02000506030000020004" pitchFamily="2" charset="0"/>
              </a:rPr>
              <a:t>Компания</a:t>
            </a:r>
            <a:r>
              <a:rPr lang="ru-RU" sz="4000" b="1" dirty="0">
                <a:latin typeface="Proxima Nova" panose="02000506030000020004" pitchFamily="2" charset="0"/>
              </a:rPr>
              <a:t> </a:t>
            </a:r>
            <a:r>
              <a:rPr lang="ru-RU" sz="4000" b="1" dirty="0">
                <a:solidFill>
                  <a:srgbClr val="18154A"/>
                </a:solidFill>
                <a:latin typeface="Proxima Nova" panose="02000506030000020004" pitchFamily="2" charset="0"/>
              </a:rPr>
              <a:t>АТОЛ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6B2180-B54F-E647-9F5E-CC59FC26EBAD}"/>
              </a:ext>
            </a:extLst>
          </p:cNvPr>
          <p:cNvSpPr txBox="1"/>
          <p:nvPr/>
        </p:nvSpPr>
        <p:spPr>
          <a:xfrm>
            <a:off x="3638400" y="5470288"/>
            <a:ext cx="2386059" cy="4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1" b="1" dirty="0">
                <a:solidFill>
                  <a:srgbClr val="E42B3A"/>
                </a:solidFill>
                <a:latin typeface="Proxima Nova" panose="02000506030000020004" pitchFamily="2" charset="0"/>
              </a:rPr>
              <a:t>17 </a:t>
            </a:r>
            <a:r>
              <a:rPr lang="ru-RU" sz="2081" b="1" dirty="0">
                <a:solidFill>
                  <a:srgbClr val="E42B3A"/>
                </a:solidFill>
                <a:latin typeface="Proxima Nova" panose="02000506030000020004" pitchFamily="2" charset="0"/>
              </a:rPr>
              <a:t>лет</a:t>
            </a:r>
            <a:r>
              <a:rPr lang="ru-RU" sz="2081" b="1" dirty="0">
                <a:latin typeface="Proxima Nova" panose="02000506030000020004" pitchFamily="2" charset="0"/>
              </a:rPr>
              <a:t> </a:t>
            </a:r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на рынке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20A58A-0A5D-0E40-AA58-73723E494272}"/>
              </a:ext>
            </a:extLst>
          </p:cNvPr>
          <p:cNvSpPr txBox="1"/>
          <p:nvPr/>
        </p:nvSpPr>
        <p:spPr>
          <a:xfrm>
            <a:off x="3638400" y="6985415"/>
            <a:ext cx="3074692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b="1" dirty="0">
                <a:solidFill>
                  <a:srgbClr val="E42B3A"/>
                </a:solidFill>
                <a:latin typeface="Proxima Nova" panose="02000506030000020004" pitchFamily="2" charset="0"/>
              </a:rPr>
              <a:t>лидер </a:t>
            </a:r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на Российском </a:t>
            </a:r>
          </a:p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Рынке ККТ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9DABE6F-FEDA-AA41-82AD-5D537061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369" y="2716427"/>
            <a:ext cx="8128191" cy="85438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7463E3D-D88D-D94A-9A14-E64599138EE9}"/>
              </a:ext>
            </a:extLst>
          </p:cNvPr>
          <p:cNvSpPr txBox="1"/>
          <p:nvPr/>
        </p:nvSpPr>
        <p:spPr>
          <a:xfrm>
            <a:off x="3638399" y="8951036"/>
            <a:ext cx="3074692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рынка стационарных</a:t>
            </a:r>
          </a:p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касс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9376396" y="5023008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287" y="5266548"/>
            <a:ext cx="301868" cy="24698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EC7922E-B942-EA43-B1BF-E1A6D2462037}"/>
              </a:ext>
            </a:extLst>
          </p:cNvPr>
          <p:cNvSpPr/>
          <p:nvPr/>
        </p:nvSpPr>
        <p:spPr>
          <a:xfrm>
            <a:off x="9376396" y="6120941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C75B874-D4AF-2943-8929-6636AC423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287" y="6364479"/>
            <a:ext cx="301868" cy="24698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E6A8FE4A-1C4B-F44C-8B35-9975E215A1FD}"/>
              </a:ext>
            </a:extLst>
          </p:cNvPr>
          <p:cNvSpPr/>
          <p:nvPr/>
        </p:nvSpPr>
        <p:spPr>
          <a:xfrm>
            <a:off x="9376396" y="7213713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4224288-43C8-304B-B252-10CA16469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287" y="7457253"/>
            <a:ext cx="301868" cy="24698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4D64B304-4C15-F248-BA62-4BE37A38A7EB}"/>
              </a:ext>
            </a:extLst>
          </p:cNvPr>
          <p:cNvSpPr/>
          <p:nvPr/>
        </p:nvSpPr>
        <p:spPr>
          <a:xfrm>
            <a:off x="9376396" y="8240714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EDFC834-F683-0B40-AA50-09E9713EC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287" y="8484253"/>
            <a:ext cx="301868" cy="24698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8E7ACEF-2EFE-F44D-8AD4-9CEDA7D69F8E}"/>
              </a:ext>
            </a:extLst>
          </p:cNvPr>
          <p:cNvSpPr/>
          <p:nvPr/>
        </p:nvSpPr>
        <p:spPr>
          <a:xfrm>
            <a:off x="9376396" y="9320390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25ECA3B-A825-3745-86EA-BE68DF726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287" y="9563931"/>
            <a:ext cx="301868" cy="24698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153BF6A-D393-454C-B8E4-3918F802BAE7}"/>
              </a:ext>
            </a:extLst>
          </p:cNvPr>
          <p:cNvSpPr txBox="1"/>
          <p:nvPr/>
        </p:nvSpPr>
        <p:spPr>
          <a:xfrm>
            <a:off x="9057963" y="3654961"/>
            <a:ext cx="591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42B3A"/>
                </a:solidFill>
                <a:latin typeface="Proxima Nova" panose="02000506030000020004" pitchFamily="2" charset="0"/>
              </a:rPr>
              <a:t>Сервис</a:t>
            </a:r>
            <a:r>
              <a:rPr lang="ru-RU" sz="4000" b="1" dirty="0">
                <a:latin typeface="Proxima Nova" panose="02000506030000020004" pitchFamily="2" charset="0"/>
              </a:rPr>
              <a:t> </a:t>
            </a:r>
            <a:r>
              <a:rPr lang="ru-RU" sz="4000" b="1" dirty="0">
                <a:solidFill>
                  <a:srgbClr val="18154A"/>
                </a:solidFill>
                <a:latin typeface="Proxima Nova" panose="02000506030000020004" pitchFamily="2" charset="0"/>
              </a:rPr>
              <a:t>АТОЛ Онлайн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10473448" y="5065034"/>
            <a:ext cx="4202318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мы придумали технологию, есть патент.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38DF9F-BDEA-F04C-AB13-4BCEC1FEC6C1}"/>
              </a:ext>
            </a:extLst>
          </p:cNvPr>
          <p:cNvSpPr txBox="1"/>
          <p:nvPr/>
        </p:nvSpPr>
        <p:spPr>
          <a:xfrm>
            <a:off x="10473448" y="6108648"/>
            <a:ext cx="4495788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2 года работы,</a:t>
            </a:r>
          </a:p>
          <a:p>
            <a:r>
              <a:rPr lang="en-US" sz="2081" dirty="0">
                <a:solidFill>
                  <a:srgbClr val="18154A"/>
                </a:solidFill>
                <a:latin typeface="Proxima Nova" panose="02000506030000020004" pitchFamily="2" charset="0"/>
              </a:rPr>
              <a:t>&gt;</a:t>
            </a:r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 14 000 арендованных касс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9B636D-E97C-E34F-B0B5-25C9FB655690}"/>
              </a:ext>
            </a:extLst>
          </p:cNvPr>
          <p:cNvSpPr txBox="1"/>
          <p:nvPr/>
        </p:nvSpPr>
        <p:spPr>
          <a:xfrm>
            <a:off x="10448884" y="7173241"/>
            <a:ext cx="3671557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64</a:t>
            </a:r>
            <a:r>
              <a:rPr lang="en-US" sz="2081" dirty="0">
                <a:solidFill>
                  <a:srgbClr val="18154A"/>
                </a:solidFill>
                <a:latin typeface="Proxima Nova" panose="02000506030000020004" pitchFamily="2" charset="0"/>
              </a:rPr>
              <a:t>%</a:t>
            </a:r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 рынка сервиса </a:t>
            </a:r>
            <a:r>
              <a:rPr lang="en-US" sz="2081" dirty="0" err="1">
                <a:solidFill>
                  <a:srgbClr val="18154A"/>
                </a:solidFill>
                <a:latin typeface="Proxima Nova" panose="02000506030000020004" pitchFamily="2" charset="0"/>
              </a:rPr>
              <a:t>Kassa</a:t>
            </a:r>
            <a:r>
              <a:rPr lang="en-US" sz="2081" dirty="0">
                <a:solidFill>
                  <a:srgbClr val="18154A"/>
                </a:solidFill>
                <a:latin typeface="Proxima Nova" panose="02000506030000020004" pitchFamily="2" charset="0"/>
              </a:rPr>
              <a:t> as a Service</a:t>
            </a:r>
            <a:endParaRPr lang="ru-RU" sz="208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FCBB14-EA32-E84F-8B0E-9B1D5D7B2823}"/>
              </a:ext>
            </a:extLst>
          </p:cNvPr>
          <p:cNvSpPr txBox="1"/>
          <p:nvPr/>
        </p:nvSpPr>
        <p:spPr>
          <a:xfrm>
            <a:off x="10448884" y="8245788"/>
            <a:ext cx="4025558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В партнерах крупнейшие банки и платежные сервисы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1297E2-4429-A349-8A86-9A8F16B7A460}"/>
              </a:ext>
            </a:extLst>
          </p:cNvPr>
          <p:cNvSpPr txBox="1"/>
          <p:nvPr/>
        </p:nvSpPr>
        <p:spPr>
          <a:xfrm>
            <a:off x="10448884" y="9453302"/>
            <a:ext cx="4025558" cy="4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50+ интегрированных систем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0FF8835-C9D5-864F-8CA3-52BCB18B0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6462" y="6858973"/>
            <a:ext cx="960505" cy="2286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181" y="1142"/>
            <a:ext cx="4650507" cy="2612096"/>
          </a:xfrm>
          <a:prstGeom prst="rect">
            <a:avLst/>
          </a:prstGeom>
        </p:spPr>
      </p:pic>
      <p:pic>
        <p:nvPicPr>
          <p:cNvPr id="35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1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59358" y="4120645"/>
            <a:ext cx="13905893" cy="2704345"/>
          </a:xfrm>
          <a:prstGeom prst="rect">
            <a:avLst/>
          </a:prstGeom>
          <a:solidFill>
            <a:srgbClr val="1815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E93EC2-B932-E740-9D90-39666FA262DD}"/>
              </a:ext>
            </a:extLst>
          </p:cNvPr>
          <p:cNvSpPr txBox="1"/>
          <p:nvPr/>
        </p:nvSpPr>
        <p:spPr>
          <a:xfrm>
            <a:off x="4555233" y="1808032"/>
            <a:ext cx="6894996" cy="75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E52B3C"/>
                </a:solidFill>
                <a:latin typeface="Proxima Nova" panose="02000506030000020004" pitchFamily="2" charset="0"/>
              </a:rPr>
              <a:t>3-я волна 54-ФЗ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93EC2-B932-E740-9D90-39666FA262DD}"/>
              </a:ext>
            </a:extLst>
          </p:cNvPr>
          <p:cNvSpPr txBox="1"/>
          <p:nvPr/>
        </p:nvSpPr>
        <p:spPr>
          <a:xfrm>
            <a:off x="2925186" y="2615107"/>
            <a:ext cx="10777927" cy="75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Финальный этап кассовой реформы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C3E2C-E555-254B-971E-A765FFD0B317}"/>
              </a:ext>
            </a:extLst>
          </p:cNvPr>
          <p:cNvSpPr txBox="1"/>
          <p:nvPr/>
        </p:nvSpPr>
        <p:spPr>
          <a:xfrm>
            <a:off x="4994147" y="4817065"/>
            <a:ext cx="979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Proxima Nova" panose="02000506030000020004" pitchFamily="2" charset="0"/>
              </a:rPr>
              <a:t>При оплате за проезд на транспорте необходим кассовый чек с 01.07.2019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0231">
            <a:off x="2127566" y="3923607"/>
            <a:ext cx="2616967" cy="3098418"/>
          </a:xfrm>
          <a:prstGeom prst="rect">
            <a:avLst/>
          </a:prstGeom>
        </p:spPr>
      </p:pic>
      <p:pic>
        <p:nvPicPr>
          <p:cNvPr id="23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994" y="8545558"/>
            <a:ext cx="301868" cy="246983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8533" y="8564043"/>
            <a:ext cx="301868" cy="246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236253"/>
            <a:ext cx="16084550" cy="48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2617D-7FD9-CE49-BED9-D62846B71530}"/>
              </a:ext>
            </a:extLst>
          </p:cNvPr>
          <p:cNvSpPr txBox="1"/>
          <p:nvPr/>
        </p:nvSpPr>
        <p:spPr>
          <a:xfrm>
            <a:off x="3917978" y="9641914"/>
            <a:ext cx="9176210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51" i="1" dirty="0">
                <a:solidFill>
                  <a:srgbClr val="18154A"/>
                </a:solidFill>
              </a:rPr>
              <a:t>17.04.2019  принят Государственной Думой в первом чтении</a:t>
            </a:r>
          </a:p>
          <a:p>
            <a:pPr algn="ctr"/>
            <a:endParaRPr lang="ru-RU" sz="2551" i="1" dirty="0">
              <a:solidFill>
                <a:srgbClr val="18154A"/>
              </a:solidFill>
            </a:endParaRPr>
          </a:p>
          <a:p>
            <a:pPr algn="ctr"/>
            <a:r>
              <a:rPr lang="ru-RU" sz="2551" b="1" i="1" dirty="0">
                <a:solidFill>
                  <a:srgbClr val="18154A"/>
                </a:solidFill>
              </a:rPr>
              <a:t>22.05.2019 </a:t>
            </a:r>
            <a:r>
              <a:rPr lang="ru-RU" sz="2551" i="1" dirty="0">
                <a:solidFill>
                  <a:srgbClr val="18154A"/>
                </a:solidFill>
              </a:rPr>
              <a:t>назначено рассмотрение во 2-ом чтении</a:t>
            </a:r>
          </a:p>
        </p:txBody>
      </p:sp>
      <p:pic>
        <p:nvPicPr>
          <p:cNvPr id="5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93EC2-B932-E740-9D90-39666FA262DD}"/>
              </a:ext>
            </a:extLst>
          </p:cNvPr>
          <p:cNvSpPr txBox="1"/>
          <p:nvPr/>
        </p:nvSpPr>
        <p:spPr>
          <a:xfrm>
            <a:off x="2629210" y="1456893"/>
            <a:ext cx="1077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Законопроект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Proxima Nova" panose="02000506030000020004" pitchFamily="2" charset="0"/>
              </a:rPr>
              <a:t>№ 682709-7</a:t>
            </a: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922" y="3109050"/>
            <a:ext cx="6165998" cy="6349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870025" y="5016663"/>
            <a:ext cx="3959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8154A"/>
                </a:solidFill>
                <a:latin typeface="Proxima Nova" panose="02000506030000020004" pitchFamily="2" charset="0"/>
              </a:rPr>
              <a:t>Разрешается использование удаленной «облачной» кассы для фискализации расчетов на борту ТС по БК и наличными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221" y="3109050"/>
            <a:ext cx="6165998" cy="63497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6095362" y="4525838"/>
            <a:ext cx="384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8154A"/>
                </a:solidFill>
                <a:latin typeface="Proxima Nova" panose="02000506030000020004" pitchFamily="2" charset="0"/>
              </a:rPr>
              <a:t>Но, при этом в проекте закона присутствует требование обеспечения онлайна при фискализации – на экране устройства отобразить </a:t>
            </a:r>
            <a:r>
              <a:rPr lang="en-US" sz="2400" dirty="0">
                <a:solidFill>
                  <a:srgbClr val="18154A"/>
                </a:solidFill>
                <a:latin typeface="Proxima Nova" panose="02000506030000020004" pitchFamily="2" charset="0"/>
              </a:rPr>
              <a:t>QR </a:t>
            </a:r>
            <a:r>
              <a:rPr lang="ru-RU" sz="2400" dirty="0">
                <a:solidFill>
                  <a:srgbClr val="18154A"/>
                </a:solidFill>
                <a:latin typeface="Proxima Nova" panose="02000506030000020004" pitchFamily="2" charset="0"/>
              </a:rPr>
              <a:t>с чеком или фискальными признаками </a:t>
            </a:r>
          </a:p>
        </p:txBody>
      </p:sp>
      <p:pic>
        <p:nvPicPr>
          <p:cNvPr id="12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214" y="3109050"/>
            <a:ext cx="6165998" cy="63497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10941682" y="4021761"/>
            <a:ext cx="4503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Proxima Nova" panose="02000506030000020004" pitchFamily="2" charset="0"/>
              </a:rPr>
              <a:t>Участниками рынка предлагается схема с «отложенной» фискализацией через удаленную (облачную) кассу, с выдачей пассажиру билета с уникальным признаком (</a:t>
            </a:r>
            <a:r>
              <a:rPr lang="en-US" sz="2400" dirty="0">
                <a:solidFill>
                  <a:srgbClr val="FF0000"/>
                </a:solidFill>
                <a:latin typeface="Proxima Nova" panose="02000506030000020004" pitchFamily="2" charset="0"/>
              </a:rPr>
              <a:t>id)</a:t>
            </a:r>
            <a:r>
              <a:rPr lang="ru-RU" sz="2400" dirty="0">
                <a:solidFill>
                  <a:srgbClr val="FF0000"/>
                </a:solidFill>
                <a:latin typeface="Proxima Nova" panose="02000506030000020004" pitchFamily="2" charset="0"/>
              </a:rPr>
              <a:t>, по которому пассажир не позднее следующего дня сможет получить эл. кассовый чек в ОФД или моб. приложении ФНС</a:t>
            </a:r>
          </a:p>
        </p:txBody>
      </p:sp>
      <p:pic>
        <p:nvPicPr>
          <p:cNvPr id="15" name="Picture 54">
            <a:extLst>
              <a:ext uri="{FF2B5EF4-FFF2-40B4-BE49-F238E27FC236}">
                <a16:creationId xmlns:a16="http://schemas.microsoft.com/office/drawing/2014/main" id="{10FF8835-C9D5-864F-8CA3-52BCB18B0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396" y="6089441"/>
            <a:ext cx="683627" cy="162768"/>
          </a:xfrm>
          <a:prstGeom prst="rect">
            <a:avLst/>
          </a:prstGeom>
        </p:spPr>
      </p:pic>
      <p:pic>
        <p:nvPicPr>
          <p:cNvPr id="16" name="Picture 54">
            <a:extLst>
              <a:ext uri="{FF2B5EF4-FFF2-40B4-BE49-F238E27FC236}">
                <a16:creationId xmlns:a16="http://schemas.microsoft.com/office/drawing/2014/main" id="{10FF8835-C9D5-864F-8CA3-52BCB18B0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055" y="6089441"/>
            <a:ext cx="683627" cy="1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pic>
        <p:nvPicPr>
          <p:cNvPr id="44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937" y="6907739"/>
            <a:ext cx="8586066" cy="2842911"/>
          </a:xfrm>
          <a:prstGeom prst="rect">
            <a:avLst/>
          </a:prstGeom>
        </p:spPr>
      </p:pic>
      <p:pic>
        <p:nvPicPr>
          <p:cNvPr id="45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397" y="6933169"/>
            <a:ext cx="8586066" cy="284291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833536" y="9582"/>
            <a:ext cx="3193009" cy="4007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37" y="3187681"/>
            <a:ext cx="8586066" cy="2842911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897" y="3213111"/>
            <a:ext cx="8586066" cy="284291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B55CCED-5F99-4A95-805A-36D277B306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CF9382-15F5-934C-9051-CA2261F0A7E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85512DC-FF36-4E7D-A36C-9B501A254CA3}"/>
              </a:ext>
            </a:extLst>
          </p:cNvPr>
          <p:cNvCxnSpPr>
            <a:cxnSpLocks/>
          </p:cNvCxnSpPr>
          <p:nvPr/>
        </p:nvCxnSpPr>
        <p:spPr>
          <a:xfrm>
            <a:off x="12025867" y="6030592"/>
            <a:ext cx="0" cy="404164"/>
          </a:xfrm>
          <a:prstGeom prst="straightConnector1">
            <a:avLst/>
          </a:prstGeom>
          <a:ln w="38100">
            <a:solidFill>
              <a:srgbClr val="E7E6E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E0167BA-A05E-4661-9ADD-8758095E7D76}"/>
              </a:ext>
            </a:extLst>
          </p:cNvPr>
          <p:cNvGrpSpPr/>
          <p:nvPr/>
        </p:nvGrpSpPr>
        <p:grpSpPr>
          <a:xfrm>
            <a:off x="9239412" y="7497670"/>
            <a:ext cx="1849293" cy="1618821"/>
            <a:chOff x="5672820" y="3814510"/>
            <a:chExt cx="2056267" cy="1800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5ECB4D0-E9AD-4867-828E-20BF62DB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29085" y="3814510"/>
              <a:ext cx="1800000" cy="1800000"/>
            </a:xfrm>
            <a:prstGeom prst="rect">
              <a:avLst/>
            </a:prstGeom>
          </p:spPr>
        </p:pic>
        <p:pic>
          <p:nvPicPr>
            <p:cNvPr id="1026" name="Picture 2" descr="ÐÐ°ÑÑÐ¸Ð½ÐºÐ¸ Ð¿Ð¾ Ð·Ð°Ð¿ÑÐ¾ÑÑ ÐºÐ°Ð·Ð½Ð°ÑÐµÐ¹ ÑÐ°">
              <a:extLst>
                <a:ext uri="{FF2B5EF4-FFF2-40B4-BE49-F238E27FC236}">
                  <a16:creationId xmlns:a16="http://schemas.microsoft.com/office/drawing/2014/main" id="{4ADA9EFB-5A5C-4300-AC0C-15D8F8A14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820" y="3814514"/>
              <a:ext cx="1395751" cy="139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57AAA8-B68E-444E-9679-3EB6DCE5F770}"/>
                </a:ext>
              </a:extLst>
            </p:cNvPr>
            <p:cNvSpPr txBox="1"/>
            <p:nvPr/>
          </p:nvSpPr>
          <p:spPr>
            <a:xfrm>
              <a:off x="6178638" y="4861030"/>
              <a:ext cx="1109017" cy="444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АТОЛ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8AA97-414E-45CC-AEA5-07D0EE6DEA84}"/>
                </a:ext>
              </a:extLst>
            </p:cNvPr>
            <p:cNvSpPr txBox="1"/>
            <p:nvPr/>
          </p:nvSpPr>
          <p:spPr>
            <a:xfrm>
              <a:off x="6746622" y="4661638"/>
              <a:ext cx="982465" cy="342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онлайн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C6C0EB-78C3-4EBA-9E67-D702017AF013}"/>
              </a:ext>
            </a:extLst>
          </p:cNvPr>
          <p:cNvGrpSpPr/>
          <p:nvPr/>
        </p:nvGrpSpPr>
        <p:grpSpPr>
          <a:xfrm>
            <a:off x="9007957" y="3532243"/>
            <a:ext cx="2076728" cy="2058014"/>
            <a:chOff x="6367651" y="1629993"/>
            <a:chExt cx="1816368" cy="1800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42918D8-CA3D-46FB-8C54-EB3B90A25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384019" y="1629993"/>
              <a:ext cx="1800000" cy="180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C37FEB-FBF9-4021-A879-5B38E874A5FE}"/>
                </a:ext>
              </a:extLst>
            </p:cNvPr>
            <p:cNvSpPr txBox="1"/>
            <p:nvPr/>
          </p:nvSpPr>
          <p:spPr>
            <a:xfrm>
              <a:off x="6367651" y="2529993"/>
              <a:ext cx="1628434" cy="623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749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АСОП</a:t>
              </a:r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D0C3CB6-E250-4C78-AF5F-31A29706E485}"/>
              </a:ext>
            </a:extLst>
          </p:cNvPr>
          <p:cNvCxnSpPr>
            <a:cxnSpLocks/>
          </p:cNvCxnSpPr>
          <p:nvPr/>
        </p:nvCxnSpPr>
        <p:spPr>
          <a:xfrm flipH="1">
            <a:off x="7899821" y="8328283"/>
            <a:ext cx="433926" cy="0"/>
          </a:xfrm>
          <a:prstGeom prst="straightConnector1">
            <a:avLst/>
          </a:prstGeom>
          <a:ln w="38100">
            <a:solidFill>
              <a:srgbClr val="E7E6E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F1D1BBC-0593-4829-91DB-5C9586656EC7}"/>
              </a:ext>
            </a:extLst>
          </p:cNvPr>
          <p:cNvCxnSpPr/>
          <p:nvPr/>
        </p:nvCxnSpPr>
        <p:spPr>
          <a:xfrm>
            <a:off x="7854851" y="4619066"/>
            <a:ext cx="476388" cy="0"/>
          </a:xfrm>
          <a:prstGeom prst="straightConnector1">
            <a:avLst/>
          </a:prstGeom>
          <a:ln w="38100">
            <a:solidFill>
              <a:srgbClr val="E7E6E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F39EB85-EA9C-46A6-B94F-A2E8513A773E}"/>
              </a:ext>
            </a:extLst>
          </p:cNvPr>
          <p:cNvGrpSpPr/>
          <p:nvPr/>
        </p:nvGrpSpPr>
        <p:grpSpPr>
          <a:xfrm>
            <a:off x="5475628" y="7709993"/>
            <a:ext cx="1399938" cy="1753982"/>
            <a:chOff x="2044475" y="3467100"/>
            <a:chExt cx="2072137" cy="2596181"/>
          </a:xfrm>
        </p:grpSpPr>
        <p:pic>
          <p:nvPicPr>
            <p:cNvPr id="1032" name="Picture 8" descr="ÐÐ°ÑÑÐ¸Ð½ÐºÐ¸ Ð¿Ð¾ Ð·Ð°Ð¿ÑÐ¾ÑÑ ÑÐ»ÐµÐºÑÑÐ¾Ð½Ð½ÑÐ¹ ÑÐµÐº Ð¿ÑÐ¾ÐµÐ·Ð´">
              <a:extLst>
                <a:ext uri="{FF2B5EF4-FFF2-40B4-BE49-F238E27FC236}">
                  <a16:creationId xmlns:a16="http://schemas.microsoft.com/office/drawing/2014/main" id="{97ED7E21-D7BD-442B-9DFF-59FB3ABC0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76" b="23546"/>
            <a:stretch/>
          </p:blipFill>
          <p:spPr bwMode="auto">
            <a:xfrm>
              <a:off x="2277696" y="3543299"/>
              <a:ext cx="1081882" cy="218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D797FAC8-5D87-411F-94A9-49EEDA3D9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75" y="3467100"/>
              <a:ext cx="2072137" cy="259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0C2153-3923-1943-8F17-5D14D6BBAF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5321" y="3757282"/>
            <a:ext cx="2085915" cy="17545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E93EC2-B932-E740-9D90-39666FA262DD}"/>
              </a:ext>
            </a:extLst>
          </p:cNvPr>
          <p:cNvSpPr txBox="1"/>
          <p:nvPr/>
        </p:nvSpPr>
        <p:spPr>
          <a:xfrm>
            <a:off x="2629210" y="1680983"/>
            <a:ext cx="1077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Схема работы</a:t>
            </a:r>
            <a:endParaRPr lang="ru-RU" sz="4800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274" y="269823"/>
            <a:ext cx="1818592" cy="220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1092988" y="3991610"/>
            <a:ext cx="35334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Пассажир </a:t>
            </a:r>
            <a:r>
              <a:rPr lang="ru-RU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оплачивает проезд </a:t>
            </a: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(наличные, БК), получает билет с </a:t>
            </a:r>
            <a:r>
              <a:rPr lang="ru-RU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уникальным признаком (</a:t>
            </a:r>
            <a:r>
              <a:rPr lang="en-US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id)</a:t>
            </a:r>
            <a:endParaRPr lang="ru-RU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11571127" y="3991610"/>
            <a:ext cx="3440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По завершении рейса данные о поездках поступают на </a:t>
            </a:r>
            <a:r>
              <a:rPr lang="ru-RU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сервер АСОП</a:t>
            </a:r>
            <a:endParaRPr lang="ru-RU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909769" y="7515437"/>
            <a:ext cx="3716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Пассажир имея билет, по </a:t>
            </a:r>
            <a:r>
              <a:rPr lang="en-US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id </a:t>
            </a: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получает </a:t>
            </a:r>
            <a:r>
              <a:rPr lang="ru-RU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электронный фискальный чек</a:t>
            </a: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 у ОФД или в приложении ФНС</a:t>
            </a:r>
            <a:endParaRPr lang="ru-RU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11588833" y="7429917"/>
            <a:ext cx="3652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Информация из АСОП передается на </a:t>
            </a:r>
            <a:r>
              <a:rPr lang="ru-RU" b="1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АТОЛ Онлайн </a:t>
            </a: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для обработки и </a:t>
            </a:r>
            <a:r>
              <a:rPr lang="ru-RU" dirty="0" err="1" smtClean="0">
                <a:solidFill>
                  <a:srgbClr val="18154A"/>
                </a:solidFill>
                <a:latin typeface="Proxima Nova" panose="02000506030000020004" pitchFamily="2" charset="0"/>
              </a:rPr>
              <a:t>фискализируется</a:t>
            </a:r>
            <a:r>
              <a:rPr lang="ru-RU" dirty="0" smtClean="0">
                <a:solidFill>
                  <a:srgbClr val="18154A"/>
                </a:solidFill>
                <a:latin typeface="Proxima Nova" panose="02000506030000020004" pitchFamily="2" charset="0"/>
              </a:rPr>
              <a:t> в кассе</a:t>
            </a:r>
            <a:endParaRPr lang="ru-RU" b="1" dirty="0">
              <a:solidFill>
                <a:srgbClr val="18154A"/>
              </a:solidFill>
              <a:latin typeface="Proxima Nova" panose="02000506030000020004" pitchFamily="2" charset="0"/>
            </a:endParaRPr>
          </a:p>
        </p:txBody>
      </p:sp>
      <p:sp>
        <p:nvSpPr>
          <p:cNvPr id="42" name="Oval 11">
            <a:extLst>
              <a:ext uri="{FF2B5EF4-FFF2-40B4-BE49-F238E27FC236}">
                <a16:creationId xmlns:a16="http://schemas.microsoft.com/office/drawing/2014/main" id="{70EA2BC2-09FF-C643-813E-399DE3B9A4DC}"/>
              </a:ext>
            </a:extLst>
          </p:cNvPr>
          <p:cNvSpPr/>
          <p:nvPr/>
        </p:nvSpPr>
        <p:spPr>
          <a:xfrm>
            <a:off x="3443090" y="3037792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51" b="1" dirty="0">
                <a:latin typeface="Proxima Nova" panose="02000506030000020004" pitchFamily="2" charset="0"/>
              </a:rPr>
              <a:t>1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5223" y="10802481"/>
            <a:ext cx="15241314" cy="831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val 11">
            <a:extLst>
              <a:ext uri="{FF2B5EF4-FFF2-40B4-BE49-F238E27FC236}">
                <a16:creationId xmlns:a16="http://schemas.microsoft.com/office/drawing/2014/main" id="{70EA2BC2-09FF-C643-813E-399DE3B9A4DC}"/>
              </a:ext>
            </a:extLst>
          </p:cNvPr>
          <p:cNvSpPr/>
          <p:nvPr/>
        </p:nvSpPr>
        <p:spPr>
          <a:xfrm>
            <a:off x="11675187" y="3014817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1" b="1" dirty="0" smtClean="0">
                <a:latin typeface="Proxima Nova" panose="02000506030000020004" pitchFamily="2" charset="0"/>
              </a:rPr>
              <a:t>2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sp>
        <p:nvSpPr>
          <p:cNvPr id="48" name="Oval 11">
            <a:extLst>
              <a:ext uri="{FF2B5EF4-FFF2-40B4-BE49-F238E27FC236}">
                <a16:creationId xmlns:a16="http://schemas.microsoft.com/office/drawing/2014/main" id="{70EA2BC2-09FF-C643-813E-399DE3B9A4DC}"/>
              </a:ext>
            </a:extLst>
          </p:cNvPr>
          <p:cNvSpPr/>
          <p:nvPr/>
        </p:nvSpPr>
        <p:spPr>
          <a:xfrm>
            <a:off x="3445590" y="6757856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1" b="1" dirty="0" smtClean="0">
                <a:latin typeface="Proxima Nova" panose="02000506030000020004" pitchFamily="2" charset="0"/>
              </a:rPr>
              <a:t>4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sp>
        <p:nvSpPr>
          <p:cNvPr id="49" name="Oval 11">
            <a:extLst>
              <a:ext uri="{FF2B5EF4-FFF2-40B4-BE49-F238E27FC236}">
                <a16:creationId xmlns:a16="http://schemas.microsoft.com/office/drawing/2014/main" id="{70EA2BC2-09FF-C643-813E-399DE3B9A4DC}"/>
              </a:ext>
            </a:extLst>
          </p:cNvPr>
          <p:cNvSpPr/>
          <p:nvPr/>
        </p:nvSpPr>
        <p:spPr>
          <a:xfrm>
            <a:off x="11677687" y="6734881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1" b="1" dirty="0" smtClean="0">
                <a:latin typeface="Proxima Nova" panose="02000506030000020004" pitchFamily="2" charset="0"/>
              </a:rPr>
              <a:t>3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pic>
        <p:nvPicPr>
          <p:cNvPr id="50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pic>
        <p:nvPicPr>
          <p:cNvPr id="4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34EF7-B241-A040-ADAF-52C6159A5647}"/>
              </a:ext>
            </a:extLst>
          </p:cNvPr>
          <p:cNvSpPr txBox="1"/>
          <p:nvPr/>
        </p:nvSpPr>
        <p:spPr>
          <a:xfrm>
            <a:off x="797085" y="1649376"/>
            <a:ext cx="7962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Преимущества аренды облачной ККТ</a:t>
            </a: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056930" y="3664079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0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821" y="3907619"/>
            <a:ext cx="301868" cy="246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2153982" y="3781055"/>
            <a:ext cx="4202318" cy="4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Одна ККТ на несколько бортов </a:t>
            </a: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059430" y="4895766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3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21" y="5139306"/>
            <a:ext cx="301868" cy="246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2156482" y="4847852"/>
            <a:ext cx="4202318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Обеспечение работы кассы</a:t>
            </a:r>
          </a:p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и её обслуживание под ключ</a:t>
            </a: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060896" y="6148839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787" y="6392379"/>
            <a:ext cx="301868" cy="2469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2157948" y="6115915"/>
            <a:ext cx="4202318" cy="7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Освобождаем ваше время и ресурсы на профильные задачи</a:t>
            </a:r>
          </a:p>
        </p:txBody>
      </p:sp>
      <p:sp>
        <p:nvSpPr>
          <p:cNvPr id="18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063396" y="7515436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87" y="7758976"/>
            <a:ext cx="301868" cy="246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2160448" y="7632412"/>
            <a:ext cx="4202318" cy="4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Нет скрытых платежей</a:t>
            </a:r>
          </a:p>
        </p:txBody>
      </p:sp>
      <p:sp>
        <p:nvSpPr>
          <p:cNvPr id="21" name="Oval 29">
            <a:extLst>
              <a:ext uri="{FF2B5EF4-FFF2-40B4-BE49-F238E27FC236}">
                <a16:creationId xmlns:a16="http://schemas.microsoft.com/office/drawing/2014/main" id="{1334A0B9-E9ED-2542-94B2-97910F8EC722}"/>
              </a:ext>
            </a:extLst>
          </p:cNvPr>
          <p:cNvSpPr/>
          <p:nvPr/>
        </p:nvSpPr>
        <p:spPr>
          <a:xfrm>
            <a:off x="1063396" y="8819577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/>
          </a:p>
        </p:txBody>
      </p:sp>
      <p:pic>
        <p:nvPicPr>
          <p:cNvPr id="22" name="Picture 35">
            <a:extLst>
              <a:ext uri="{FF2B5EF4-FFF2-40B4-BE49-F238E27FC236}">
                <a16:creationId xmlns:a16="http://schemas.microsoft.com/office/drawing/2014/main" id="{839F1635-FA0A-C347-8C3E-9797516A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87" y="9063117"/>
            <a:ext cx="301868" cy="2469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1AA1A1-2A87-4848-AC15-9B9BD615B592}"/>
              </a:ext>
            </a:extLst>
          </p:cNvPr>
          <p:cNvSpPr txBox="1"/>
          <p:nvPr/>
        </p:nvSpPr>
        <p:spPr>
          <a:xfrm>
            <a:off x="2160448" y="8621763"/>
            <a:ext cx="4202318" cy="1052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1" dirty="0">
                <a:solidFill>
                  <a:srgbClr val="18154A"/>
                </a:solidFill>
                <a:latin typeface="Proxima Nova" panose="02000506030000020004" pitchFamily="2" charset="0"/>
              </a:rPr>
              <a:t>Вы экономите денежные средства, если считать все затраты в совокупности</a:t>
            </a:r>
          </a:p>
        </p:txBody>
      </p:sp>
      <p:pic>
        <p:nvPicPr>
          <p:cNvPr id="29" name="Picture 35">
            <a:extLst>
              <a:ext uri="{FF2B5EF4-FFF2-40B4-BE49-F238E27FC236}">
                <a16:creationId xmlns:a16="http://schemas.microsoft.com/office/drawing/2014/main" id="{39B48197-3F24-FB43-A8B7-A516E2FE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37" y="10413082"/>
            <a:ext cx="301868" cy="246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2" y="3017877"/>
            <a:ext cx="7609170" cy="67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86562FE-83E2-0846-B98F-D16826C1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21" y="934560"/>
            <a:ext cx="12835792" cy="111678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660E4D-1EBA-E44A-A259-300594B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1" y="3913344"/>
            <a:ext cx="5329092" cy="61717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8950EA-C47B-D345-A5BD-86E18694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63" y="3901444"/>
            <a:ext cx="5329092" cy="6171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B5675-BFAD-B346-9139-C6DD9BA98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63" y="4252126"/>
            <a:ext cx="3089322" cy="2074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4D8D1-A187-EC4B-8057-8AE126EF7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78" y="4252126"/>
            <a:ext cx="3089322" cy="207491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0EA2BC2-09FF-C643-813E-399DE3B9A4DC}"/>
              </a:ext>
            </a:extLst>
          </p:cNvPr>
          <p:cNvSpPr/>
          <p:nvPr/>
        </p:nvSpPr>
        <p:spPr>
          <a:xfrm>
            <a:off x="2893742" y="3901446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51" b="1" dirty="0">
                <a:latin typeface="Proxima Nova" panose="02000506030000020004" pitchFamily="2" charset="0"/>
              </a:rPr>
              <a:t>1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6A01DB3-3E90-9842-99FC-E6350726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936" y="3913344"/>
            <a:ext cx="5329092" cy="6171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15D4BE-1ADE-194C-BFBA-4656CB72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6336" y="4255578"/>
            <a:ext cx="3084183" cy="20714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0204766-0F64-6D48-A67B-3697DD742BEF}"/>
              </a:ext>
            </a:extLst>
          </p:cNvPr>
          <p:cNvSpPr/>
          <p:nvPr/>
        </p:nvSpPr>
        <p:spPr>
          <a:xfrm>
            <a:off x="7635744" y="3901445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51" b="1" dirty="0">
                <a:latin typeface="Proxima Nova" panose="02000506030000020004" pitchFamily="2" charset="0"/>
              </a:rPr>
              <a:t>2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7D9C72-C173-EA42-8931-C926FD7BA434}"/>
              </a:ext>
            </a:extLst>
          </p:cNvPr>
          <p:cNvSpPr/>
          <p:nvPr/>
        </p:nvSpPr>
        <p:spPr>
          <a:xfrm>
            <a:off x="12381290" y="3901445"/>
            <a:ext cx="701361" cy="701361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51" b="1" dirty="0">
                <a:latin typeface="Proxima Nova" panose="02000506030000020004" pitchFamily="2" charset="0"/>
              </a:rPr>
              <a:t>3</a:t>
            </a:r>
            <a:endParaRPr lang="ru-RU" sz="2551" b="1" dirty="0">
              <a:latin typeface="Proxima Nova" panose="0200050603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74453B-6832-754C-B650-826F57AF3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342" y="0"/>
            <a:ext cx="5809816" cy="35574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FC448C-3B6A-DF42-9627-399708BBED5E}"/>
              </a:ext>
            </a:extLst>
          </p:cNvPr>
          <p:cNvSpPr txBox="1"/>
          <p:nvPr/>
        </p:nvSpPr>
        <p:spPr>
          <a:xfrm>
            <a:off x="1869821" y="6999207"/>
            <a:ext cx="3304613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1" b="1" dirty="0">
                <a:solidFill>
                  <a:srgbClr val="18154A"/>
                </a:solidFill>
                <a:latin typeface="Proxima Nova" panose="02000506030000020004" pitchFamily="2" charset="0"/>
              </a:rPr>
              <a:t>Кассы АТОЛ ФС/ФА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78DFEC-0FB3-EB44-A30E-721AD182B319}"/>
              </a:ext>
            </a:extLst>
          </p:cNvPr>
          <p:cNvSpPr txBox="1"/>
          <p:nvPr/>
        </p:nvSpPr>
        <p:spPr>
          <a:xfrm>
            <a:off x="1976318" y="7806953"/>
            <a:ext cx="2536208" cy="92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размещенные в ЦОД/ Дата-Центре, передаются в аренду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FC3E2C-E555-254B-971E-A765FFD0B317}"/>
              </a:ext>
            </a:extLst>
          </p:cNvPr>
          <p:cNvSpPr txBox="1"/>
          <p:nvPr/>
        </p:nvSpPr>
        <p:spPr>
          <a:xfrm>
            <a:off x="6334117" y="6832149"/>
            <a:ext cx="3304613" cy="76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71" b="1" dirty="0">
                <a:solidFill>
                  <a:srgbClr val="18154A"/>
                </a:solidFill>
                <a:latin typeface="Proxima Nova" panose="02000506030000020004" pitchFamily="2" charset="0"/>
              </a:rPr>
              <a:t>Программные технологии АТОЛ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C6369F-D651-BE48-8961-C9AE727FC38B}"/>
              </a:ext>
            </a:extLst>
          </p:cNvPr>
          <p:cNvSpPr txBox="1"/>
          <p:nvPr/>
        </p:nvSpPr>
        <p:spPr>
          <a:xfrm>
            <a:off x="6224576" y="7793853"/>
            <a:ext cx="3585732" cy="92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для управления и мониторинга работы, </a:t>
            </a:r>
            <a:r>
              <a:rPr lang="en-US" sz="1809" dirty="0">
                <a:solidFill>
                  <a:srgbClr val="18154A"/>
                </a:solidFill>
                <a:latin typeface="Proxima Nova" panose="02000506030000020004" pitchFamily="2" charset="0"/>
              </a:rPr>
              <a:t>API</a:t>
            </a:r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 для интеграции с внешними сервисами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296B7D-67BD-A94C-A636-C86069C96251}"/>
              </a:ext>
            </a:extLst>
          </p:cNvPr>
          <p:cNvSpPr txBox="1"/>
          <p:nvPr/>
        </p:nvSpPr>
        <p:spPr>
          <a:xfrm>
            <a:off x="11376764" y="7795004"/>
            <a:ext cx="2618227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9" dirty="0">
                <a:solidFill>
                  <a:srgbClr val="18154A"/>
                </a:solidFill>
                <a:latin typeface="Proxima Nova" panose="02000506030000020004" pitchFamily="2" charset="0"/>
              </a:rPr>
              <a:t>Для пользователя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611E0E-439C-3641-B316-5A7AA0258433}"/>
              </a:ext>
            </a:extLst>
          </p:cNvPr>
          <p:cNvSpPr txBox="1"/>
          <p:nvPr/>
        </p:nvSpPr>
        <p:spPr>
          <a:xfrm>
            <a:off x="11343149" y="6832150"/>
            <a:ext cx="2770556" cy="76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71" b="1" dirty="0">
                <a:solidFill>
                  <a:srgbClr val="18154A"/>
                </a:solidFill>
                <a:latin typeface="Proxima Nova" panose="02000506030000020004" pitchFamily="2" charset="0"/>
              </a:rPr>
              <a:t>Личный кабинет АТОЛ Онлайн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34EF7-B241-A040-ADAF-52C6159A5647}"/>
              </a:ext>
            </a:extLst>
          </p:cNvPr>
          <p:cNvSpPr txBox="1"/>
          <p:nvPr/>
        </p:nvSpPr>
        <p:spPr>
          <a:xfrm>
            <a:off x="5332463" y="1778730"/>
            <a:ext cx="680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Состав продукта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7B3AAB-C744-954D-9C79-B0D1AE239ADF}"/>
              </a:ext>
            </a:extLst>
          </p:cNvPr>
          <p:cNvSpPr/>
          <p:nvPr/>
        </p:nvSpPr>
        <p:spPr>
          <a:xfrm>
            <a:off x="10522139" y="904316"/>
            <a:ext cx="139416" cy="139416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C4079BB-81D8-AF42-AF7A-ACB47ADDC29D}"/>
              </a:ext>
            </a:extLst>
          </p:cNvPr>
          <p:cNvSpPr/>
          <p:nvPr/>
        </p:nvSpPr>
        <p:spPr>
          <a:xfrm>
            <a:off x="14879917" y="3400442"/>
            <a:ext cx="139416" cy="139416"/>
          </a:xfrm>
          <a:prstGeom prst="ellipse">
            <a:avLst/>
          </a:prstGeom>
          <a:solidFill>
            <a:srgbClr val="E52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51" dirty="0">
              <a:solidFill>
                <a:srgbClr val="C52E3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F8941-7607-BD41-855E-036708C3757F}"/>
              </a:ext>
            </a:extLst>
          </p:cNvPr>
          <p:cNvSpPr txBox="1"/>
          <p:nvPr/>
        </p:nvSpPr>
        <p:spPr>
          <a:xfrm>
            <a:off x="5566965" y="2645425"/>
            <a:ext cx="520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18154A"/>
                </a:solidFill>
              </a:rPr>
              <a:t>онлайн касса – как услуга  </a:t>
            </a:r>
          </a:p>
        </p:txBody>
      </p:sp>
      <p:pic>
        <p:nvPicPr>
          <p:cNvPr id="36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5162" y="10263"/>
            <a:ext cx="14379388" cy="1211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62FCB-ED13-A145-93AA-F17920BA1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851" y="3623566"/>
            <a:ext cx="11956404" cy="6930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24E680-BC19-224F-8F55-8ADDEC22A080}"/>
              </a:ext>
            </a:extLst>
          </p:cNvPr>
          <p:cNvSpPr txBox="1"/>
          <p:nvPr/>
        </p:nvSpPr>
        <p:spPr>
          <a:xfrm>
            <a:off x="2941983" y="2167294"/>
            <a:ext cx="1022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18154A"/>
                </a:solidFill>
                <a:latin typeface="Proxima Nova" panose="02000506030000020004" pitchFamily="2" charset="0"/>
              </a:rPr>
              <a:t>Что нам стоит дом построить?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2E3FE-417C-E94E-BCAB-0496025C426C}"/>
              </a:ext>
            </a:extLst>
          </p:cNvPr>
          <p:cNvSpPr txBox="1"/>
          <p:nvPr/>
        </p:nvSpPr>
        <p:spPr>
          <a:xfrm>
            <a:off x="4876522" y="1336297"/>
            <a:ext cx="637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E52B3C"/>
                </a:solidFill>
                <a:latin typeface="Proxima Nova" panose="02000506030000020004" pitchFamily="2" charset="0"/>
              </a:rPr>
              <a:t>Кассовая ферма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49" y="6838890"/>
            <a:ext cx="5410200" cy="3333750"/>
          </a:xfrm>
          <a:prstGeom prst="rect">
            <a:avLst/>
          </a:prstGeom>
        </p:spPr>
      </p:pic>
      <p:pic>
        <p:nvPicPr>
          <p:cNvPr id="18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9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14556" y="0"/>
            <a:ext cx="14379388" cy="12110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9" y="1503447"/>
            <a:ext cx="15502056" cy="302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21FE3-2DAD-5944-8878-277D31BA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" y="4532396"/>
            <a:ext cx="3982611" cy="2929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53133-A0B7-BC43-B6FF-6789D0AE4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85" y="7735547"/>
            <a:ext cx="3982611" cy="2792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933F8-D05E-A843-A96E-D1107188C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938" y="4528808"/>
            <a:ext cx="3999429" cy="5999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8456D5-6692-8546-886B-56CA67F82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0610" y="4532397"/>
            <a:ext cx="4000698" cy="60010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085972-5D35-8D4C-B522-23E44F26BE37}"/>
              </a:ext>
            </a:extLst>
          </p:cNvPr>
          <p:cNvSpPr txBox="1"/>
          <p:nvPr/>
        </p:nvSpPr>
        <p:spPr>
          <a:xfrm>
            <a:off x="1113183" y="2431352"/>
            <a:ext cx="650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18154A"/>
                </a:solidFill>
                <a:latin typeface="Proxima Nova" panose="02000506030000020004" pitchFamily="2" charset="0"/>
              </a:rPr>
              <a:t>Вот так выглядит </a:t>
            </a:r>
            <a:r>
              <a:rPr lang="ru-RU" sz="3500" b="1" dirty="0">
                <a:solidFill>
                  <a:srgbClr val="E52B3C"/>
                </a:solidFill>
                <a:latin typeface="Proxima Nova" panose="02000506030000020004" pitchFamily="2" charset="0"/>
              </a:rPr>
              <a:t>промышленное</a:t>
            </a:r>
            <a:r>
              <a:rPr lang="ru-RU" sz="3500" b="1" dirty="0">
                <a:solidFill>
                  <a:srgbClr val="18154A"/>
                </a:solidFill>
                <a:latin typeface="Proxima Nova" panose="02000506030000020004" pitchFamily="2" charset="0"/>
              </a:rPr>
              <a:t> решение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E22422-7DDC-BD4E-AB6D-0839CF747BA1}"/>
              </a:ext>
            </a:extLst>
          </p:cNvPr>
          <p:cNvSpPr txBox="1"/>
          <p:nvPr/>
        </p:nvSpPr>
        <p:spPr>
          <a:xfrm>
            <a:off x="8469768" y="2421166"/>
            <a:ext cx="54440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18154A"/>
                </a:solidFill>
                <a:latin typeface="Proxima Nova" panose="02000506030000020004" pitchFamily="2" charset="0"/>
              </a:rPr>
              <a:t>Позволяет обработать</a:t>
            </a:r>
          </a:p>
          <a:p>
            <a:r>
              <a:rPr lang="en-US" sz="3500" b="1" dirty="0">
                <a:solidFill>
                  <a:srgbClr val="E52B3C"/>
                </a:solidFill>
                <a:latin typeface="Proxima Nova" panose="02000506030000020004" pitchFamily="2" charset="0"/>
              </a:rPr>
              <a:t>&gt; </a:t>
            </a:r>
            <a:r>
              <a:rPr lang="ru-RU" sz="3500" b="1" dirty="0">
                <a:solidFill>
                  <a:srgbClr val="E52B3C"/>
                </a:solidFill>
                <a:latin typeface="Proxima Nova" panose="02000506030000020004" pitchFamily="2" charset="0"/>
              </a:rPr>
              <a:t>3 млрд. чеков</a:t>
            </a:r>
            <a:r>
              <a:rPr lang="ru-RU" sz="3500" b="1" dirty="0">
                <a:solidFill>
                  <a:srgbClr val="18154A"/>
                </a:solidFill>
                <a:latin typeface="Proxima Nova" panose="02000506030000020004" pitchFamily="2" charset="0"/>
              </a:rPr>
              <a:t> в год</a:t>
            </a:r>
          </a:p>
        </p:txBody>
      </p:sp>
      <p:pic>
        <p:nvPicPr>
          <p:cNvPr id="14" name="Picture 37">
            <a:extLst>
              <a:ext uri="{FF2B5EF4-FFF2-40B4-BE49-F238E27FC236}">
                <a16:creationId xmlns:a16="http://schemas.microsoft.com/office/drawing/2014/main" id="{230CF086-D84A-A345-8012-491016A93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37" y="1035125"/>
            <a:ext cx="1141405" cy="3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</TotalTime>
  <Words>740</Words>
  <Application>Microsoft Office PowerPoint</Application>
  <PresentationFormat>Произвольный</PresentationFormat>
  <Paragraphs>157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Helvetica Light</vt:lpstr>
      <vt:lpstr>Montserrat</vt:lpstr>
      <vt:lpstr>Montserrat Black</vt:lpstr>
      <vt:lpstr>Proxima Nova</vt:lpstr>
      <vt:lpstr>Proxima Nova Bl</vt:lpstr>
      <vt:lpstr>Proxima Nova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Чердынцева Юлия Владимировна</dc:creator>
  <cp:lastModifiedBy>Пользователь Windows</cp:lastModifiedBy>
  <cp:revision>108</cp:revision>
  <dcterms:created xsi:type="dcterms:W3CDTF">2019-04-20T11:23:37Z</dcterms:created>
  <dcterms:modified xsi:type="dcterms:W3CDTF">2019-05-14T23:21:58Z</dcterms:modified>
</cp:coreProperties>
</file>